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6" r:id="rId10"/>
    <p:sldId id="265" r:id="rId11"/>
    <p:sldId id="264" r:id="rId12"/>
    <p:sldId id="270" r:id="rId13"/>
    <p:sldId id="268" r:id="rId14"/>
    <p:sldId id="271" r:id="rId15"/>
    <p:sldId id="278" r:id="rId16"/>
    <p:sldId id="279" r:id="rId17"/>
    <p:sldId id="274" r:id="rId18"/>
    <p:sldId id="273" r:id="rId19"/>
    <p:sldId id="272" r:id="rId20"/>
    <p:sldId id="276" r:id="rId21"/>
    <p:sldId id="277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D4"/>
    <a:srgbClr val="5CA74D"/>
    <a:srgbClr val="D1C363"/>
    <a:srgbClr val="F7FEA9"/>
    <a:srgbClr val="F634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363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AB379-D8D1-4537-9797-A7478C65D373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259B0-9133-46BD-B700-BA5F397757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39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CLASP</a:t>
            </a:r>
            <a:r>
              <a:rPr lang="zh-CN" altLang="en-US" dirty="0"/>
              <a:t>是导航员，和谁打招呼，</a:t>
            </a:r>
            <a:r>
              <a:rPr lang="en-US" altLang="zh-CN" dirty="0"/>
              <a:t>MT</a:t>
            </a:r>
            <a:r>
              <a:rPr lang="zh-CN" altLang="en-US" dirty="0"/>
              <a:t>就去谁那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3505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CLIP170</a:t>
            </a:r>
            <a:r>
              <a:rPr lang="zh-CN" altLang="en-US" dirty="0"/>
              <a:t>也能发生</a:t>
            </a:r>
            <a:r>
              <a:rPr lang="en-US" altLang="zh-CN" dirty="0"/>
              <a:t>LLPS</a:t>
            </a:r>
            <a:r>
              <a:rPr lang="zh-CN" altLang="en-US" dirty="0"/>
              <a:t>，且观察到</a:t>
            </a:r>
            <a:r>
              <a:rPr lang="en-US" altLang="zh-CN" dirty="0"/>
              <a:t>CLIP170</a:t>
            </a:r>
            <a:r>
              <a:rPr lang="zh-CN" altLang="en-US" dirty="0"/>
              <a:t>与</a:t>
            </a:r>
            <a:r>
              <a:rPr lang="en-US" altLang="zh-CN" dirty="0"/>
              <a:t>ELKS</a:t>
            </a:r>
            <a:r>
              <a:rPr lang="zh-CN" altLang="en-US" dirty="0"/>
              <a:t>的凝聚体有黏附现象</a:t>
            </a:r>
            <a:endParaRPr lang="en-US" altLang="zh-CN" dirty="0"/>
          </a:p>
          <a:p>
            <a:r>
              <a:rPr lang="zh-CN" altLang="en-US" dirty="0"/>
              <a:t>但到目前为止，仍然无法解释不同的具有</a:t>
            </a:r>
            <a:r>
              <a:rPr lang="en-US" altLang="zh-CN" dirty="0"/>
              <a:t>TBM</a:t>
            </a:r>
            <a:r>
              <a:rPr lang="zh-CN" altLang="en-US" dirty="0"/>
              <a:t>的蛋白与</a:t>
            </a:r>
            <a:r>
              <a:rPr lang="en-US" altLang="zh-CN" dirty="0"/>
              <a:t>CLASP2</a:t>
            </a:r>
            <a:r>
              <a:rPr lang="zh-CN" altLang="en-US" dirty="0"/>
              <a:t>的竞争结合作用与这种现象有何联系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85292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“如何在特定站停靠”</a:t>
            </a:r>
            <a:endParaRPr lang="en-US" altLang="zh-CN" b="0" i="0" dirty="0">
              <a:solidFill>
                <a:srgbClr val="222222"/>
              </a:solidFill>
              <a:effectLst/>
              <a:latin typeface="Harding"/>
            </a:endParaRPr>
          </a:p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但是为什么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condensate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融合了就不利于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MT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生长定位？也许是融合了不好分开，但论文中并未证明，作者也称证明难度较大。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815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“如何离站，继续行驶”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2838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将二维傅里叶变换应用于细胞外围的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MT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分布模式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发现</a:t>
            </a:r>
            <a:r>
              <a:rPr lang="zh-CN" altLang="en-US" b="0" i="0" dirty="0">
                <a:solidFill>
                  <a:srgbClr val="006699"/>
                </a:solidFill>
                <a:effectLst/>
                <a:latin typeface="Harding"/>
              </a:rPr>
              <a:t>与与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细胞外围具有各向异性分布的典型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MT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放射状组织不同，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ELKS1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或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LL5β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的敲低导致皮质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MT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杂乱无章，具有各向同性分布的趋势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0208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CLIP170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和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ELKS1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凝聚物之间的稳定接触需要高水平的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CLASP2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，因此可以通过降低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ELKS1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冷凝水中的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CLASP2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水平来实现分离。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649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“如何离站，继续行驶”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9968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电荷介导的阻止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CLASP2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进入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ELKS1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的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phase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。</a:t>
            </a:r>
            <a:endParaRPr lang="en-US" altLang="zh-CN" b="0" i="0" dirty="0">
              <a:solidFill>
                <a:srgbClr val="222222"/>
              </a:solidFill>
              <a:effectLst/>
              <a:latin typeface="Harding"/>
            </a:endParaRPr>
          </a:p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值得注意的是，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CLASP2</a:t>
            </a:r>
            <a:r>
              <a:rPr lang="en-US" altLang="zh-CN" b="0" i="0" baseline="30000" dirty="0">
                <a:solidFill>
                  <a:srgbClr val="222222"/>
                </a:solidFill>
                <a:effectLst/>
                <a:latin typeface="Harding"/>
              </a:rPr>
              <a:t>8S/D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仍然积累在胞质或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MT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末端的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CLIP170 phase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中，其水平与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WT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中的相当。这表明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CLASP2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在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phase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中的磷酸化依赖性抑制是选择性的。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1955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至此，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CLASP2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介导的蛋白质凝聚物竞争性结合指导微管生长的机制就解释清楚了。</a:t>
            </a:r>
            <a:endParaRPr lang="en-US" altLang="zh-CN" b="0" i="0" dirty="0">
              <a:solidFill>
                <a:srgbClr val="222222"/>
              </a:solidFill>
              <a:effectLst/>
              <a:latin typeface="Harding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7292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0264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052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肿瘤过表达基因 （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TOG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） 细胞质接头蛋白（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CLIP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） 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CLIP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相关蛋白（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CLASP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）末端结合蛋白 （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EBs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） 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plus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末端示踪蛋白 （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+TIP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）</a:t>
            </a:r>
            <a:endParaRPr lang="en-US" altLang="zh-CN" b="0" i="0" dirty="0">
              <a:solidFill>
                <a:srgbClr val="222222"/>
              </a:solidFill>
              <a:effectLst/>
              <a:latin typeface="Harding"/>
            </a:endParaRPr>
          </a:p>
          <a:p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TOG123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结构完全相同，为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12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个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α-helix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，而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TOG4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的第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12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个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helix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为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3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（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10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）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helix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757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493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突变掉</a:t>
            </a:r>
            <a:r>
              <a:rPr lang="en-US" altLang="zh-CN" dirty="0"/>
              <a:t>TBM</a:t>
            </a:r>
            <a:r>
              <a:rPr lang="zh-CN" altLang="en-US" dirty="0"/>
              <a:t>关键部位的</a:t>
            </a:r>
            <a:r>
              <a:rPr lang="en-US" altLang="zh-CN" dirty="0"/>
              <a:t>E</a:t>
            </a:r>
            <a:r>
              <a:rPr lang="zh-CN" altLang="en-US" dirty="0"/>
              <a:t>或</a:t>
            </a:r>
            <a:r>
              <a:rPr lang="en-US" altLang="zh-CN" dirty="0"/>
              <a:t>F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蛋白失去与</a:t>
            </a:r>
            <a:r>
              <a:rPr lang="en-US" altLang="zh-CN" dirty="0">
                <a:sym typeface="Wingdings" panose="05000000000000000000" pitchFamily="2" charset="2"/>
              </a:rPr>
              <a:t>CLASP</a:t>
            </a:r>
            <a:r>
              <a:rPr lang="zh-CN" altLang="en-US" dirty="0">
                <a:sym typeface="Wingdings" panose="05000000000000000000" pitchFamily="2" charset="2"/>
              </a:rPr>
              <a:t>的结合能力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7018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TOG/TBM</a:t>
            </a:r>
            <a:r>
              <a:rPr lang="zh-CN" altLang="en-US" dirty="0"/>
              <a:t>相互作用被突变阻断后，</a:t>
            </a:r>
            <a:r>
              <a:rPr lang="en-US" altLang="zh-CN" dirty="0"/>
              <a:t>MT</a:t>
            </a:r>
            <a:r>
              <a:rPr lang="zh-CN" altLang="en-US" dirty="0"/>
              <a:t>与</a:t>
            </a:r>
            <a:r>
              <a:rPr lang="en-US" altLang="zh-CN" dirty="0"/>
              <a:t>CLASP2</a:t>
            </a:r>
            <a:r>
              <a:rPr lang="zh-CN" altLang="en-US" dirty="0"/>
              <a:t>的共定位消失，说明</a:t>
            </a:r>
            <a:r>
              <a:rPr lang="en-US" altLang="zh-CN" dirty="0"/>
              <a:t>CLASP2</a:t>
            </a:r>
            <a:r>
              <a:rPr lang="zh-CN" altLang="en-US" dirty="0"/>
              <a:t>不能再引导</a:t>
            </a:r>
            <a:r>
              <a:rPr lang="en-US" altLang="zh-CN" dirty="0"/>
              <a:t>MT</a:t>
            </a:r>
            <a:r>
              <a:rPr lang="zh-CN" altLang="en-US" dirty="0"/>
              <a:t>生长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44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皮质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MT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稳定复合物 （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CMSC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）</a:t>
            </a:r>
            <a:endParaRPr lang="en-US" altLang="zh-CN" b="0" i="0" dirty="0">
              <a:solidFill>
                <a:srgbClr val="222222"/>
              </a:solidFill>
              <a:effectLst/>
              <a:latin typeface="Harding"/>
            </a:endParaRPr>
          </a:p>
          <a:p>
            <a:r>
              <a:rPr lang="en-US" altLang="zh-CN" b="1" dirty="0"/>
              <a:t>ELKS1</a:t>
            </a:r>
            <a:r>
              <a:rPr lang="zh-CN" altLang="en-US" b="1" dirty="0"/>
              <a:t> </a:t>
            </a:r>
            <a:r>
              <a:rPr lang="zh-CN" altLang="en-US" dirty="0"/>
              <a:t>是一种富含卷曲螺旋的支架蛋白，主要参与神经元突触功能和胞吐过程，也参与细胞骨架和微管的调控。</a:t>
            </a:r>
            <a:endParaRPr lang="en-US" altLang="zh-CN" dirty="0"/>
          </a:p>
          <a:p>
            <a:r>
              <a:rPr lang="en-US" altLang="zh-CN" b="1" dirty="0"/>
              <a:t>LL5β </a:t>
            </a:r>
            <a:r>
              <a:rPr lang="zh-CN" altLang="en-US" dirty="0"/>
              <a:t>是位于细胞膜上的一种钙粘附相关蛋白，主要与细胞极性和微管锚定相关。它在调节微管附着和稳定性中起重要作用，特别是在细胞膜的特定区域如基质粘附斑（</a:t>
            </a:r>
            <a:r>
              <a:rPr lang="en-US" altLang="zh-CN" dirty="0"/>
              <a:t>focal adhesions</a:t>
            </a:r>
            <a:r>
              <a:rPr lang="zh-CN" altLang="en-US" dirty="0"/>
              <a:t>）附近。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32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ELKS1</a:t>
            </a:r>
            <a:r>
              <a:rPr lang="zh-CN" altLang="en-US" dirty="0"/>
              <a:t>可以单独形成</a:t>
            </a:r>
            <a:r>
              <a:rPr lang="en-US" altLang="zh-CN" dirty="0"/>
              <a:t>phase</a:t>
            </a:r>
            <a:r>
              <a:rPr lang="zh-CN" altLang="en-US" dirty="0"/>
              <a:t>，但需要较高浓度；加入</a:t>
            </a:r>
            <a:r>
              <a:rPr lang="en-US" altLang="zh-CN" dirty="0"/>
              <a:t>LL5β</a:t>
            </a:r>
            <a:r>
              <a:rPr lang="zh-CN" altLang="en-US" dirty="0"/>
              <a:t>后，促进了</a:t>
            </a:r>
            <a:r>
              <a:rPr lang="en-US" altLang="zh-CN" dirty="0"/>
              <a:t>condensate</a:t>
            </a:r>
            <a:r>
              <a:rPr lang="zh-CN" altLang="en-US" dirty="0"/>
              <a:t>的形成；</a:t>
            </a:r>
            <a:endParaRPr lang="en-US" altLang="zh-CN" dirty="0"/>
          </a:p>
          <a:p>
            <a:r>
              <a:rPr lang="zh-CN" altLang="en-US" dirty="0"/>
              <a:t>且通过荧光可看出，两个蛋白是共定位的，说明是共同形成</a:t>
            </a:r>
            <a:r>
              <a:rPr lang="en-US" altLang="zh-CN" dirty="0"/>
              <a:t>phase</a:t>
            </a:r>
            <a:r>
              <a:rPr lang="zh-CN" altLang="en-US" dirty="0"/>
              <a:t>（因为先前研究已表明</a:t>
            </a:r>
            <a:r>
              <a:rPr lang="en-US" altLang="zh-CN" dirty="0"/>
              <a:t>ELKS</a:t>
            </a:r>
            <a:r>
              <a:rPr lang="zh-CN" altLang="en-US" dirty="0"/>
              <a:t>倾向于与可以相互作用的蛋白共同形成</a:t>
            </a:r>
            <a:r>
              <a:rPr lang="en-US" altLang="zh-CN" dirty="0"/>
              <a:t>phase</a:t>
            </a:r>
            <a:r>
              <a:rPr lang="zh-CN" altLang="en-US" dirty="0"/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5480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突变哪个，就是看哪个能否共同形成</a:t>
            </a:r>
            <a:r>
              <a:rPr lang="en-US" altLang="zh-CN" dirty="0"/>
              <a:t>phase</a:t>
            </a:r>
          </a:p>
          <a:p>
            <a:r>
              <a:rPr lang="en-US" altLang="zh-CN" dirty="0"/>
              <a:t>WT</a:t>
            </a:r>
            <a:r>
              <a:rPr lang="zh-CN" altLang="en-US" dirty="0"/>
              <a:t>是共定位，突变后就失去共定位，说明什么？还没搞懂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8377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IDR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：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N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端内在无序区   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P3N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：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Par3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的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N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末端结构域，可使蛋白具有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LLPS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的能力</a:t>
            </a:r>
            <a:endParaRPr lang="en-US" altLang="zh-CN" b="0" i="0" dirty="0">
              <a:solidFill>
                <a:srgbClr val="222222"/>
              </a:solidFill>
              <a:effectLst/>
              <a:latin typeface="Harding"/>
            </a:endParaRPr>
          </a:p>
          <a:p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ELKS1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与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CLASP2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在细胞皮层的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FA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处发生共定位，从而引导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MT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Harding"/>
              </a:rPr>
              <a:t>向皮层延伸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259B0-9133-46BD-B700-BA5F3977572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391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212BC9-254E-295C-3E2F-27A89F83A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727830-01C1-E527-5825-456521678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D0FB46-700E-3627-E73D-3E5BE7F7E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DF3C5D-0A1B-9AD3-3206-3DA831644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0EB71-BC02-807D-1BEF-455C6E1B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2479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A0CBF1-2C63-E9DB-85A6-94E2BDCA3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3010828-A480-7696-B9CB-247F566F04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0A7F7C-F856-E1AA-69E9-7442AD0F3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703637-7FC5-2E9B-AF08-1C29CAA41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D4DC44-0CC3-D4EB-D370-5300FD032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853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4A88B05-7017-676B-E081-0F0C580A03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653502-A23E-5D11-EE13-326B90391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78AB56-3CA5-B499-C369-83D02CE25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8EB9D9-18E5-1472-CB07-66984DDBF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46483B-9DF0-A0C8-FCC3-44DE373D4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388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5AB31-71E0-02A7-800D-84C17F7F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5FA8B6-0A2C-3C67-DFD2-79754E758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786C47-844B-A71E-D77E-0FF6752E6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9EBD81-6E86-28FA-4BB7-EA95EF02E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E6F46C-3AA6-B160-CFB5-D9F15CDF1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97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41F38-6CE9-DBB6-3DB8-6AF086778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7F9604-214A-42C2-B5FA-C930625BFB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CEE256-320B-6D64-AFF2-BB1A34B42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BD47FC-46A6-8B5B-8808-5A57048C6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A25E3C-41F0-6B0A-C1C7-D4001800E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68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859E3D-1247-FB5B-174B-733ABC697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9526D6-2392-56EF-F341-4DF9E72DC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028027-54BB-670F-2675-D805FDA37D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44DA32-3620-85CD-EF42-3B3A984F0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E71C2B-505E-2FAD-3D37-B25160912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7D87BA-E38C-779F-F9DE-488035EE8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203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062338-4A55-7F34-5D4A-EB93ED275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4E1D1B-8C46-E6CC-0689-31BF9730C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EA4E80-82CC-6C64-CBD2-AEF984084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4ECDEE-11FC-AF23-1023-064098A74C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73A421E-BE79-E26E-D705-C65F6DDA3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6012F6A-CBBD-AC77-D072-C4D8DE38D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BB5B98-6B33-F03B-4E4F-818DD6A4A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36809CD-E34E-1FDD-61F7-2EE2FF2C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86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8E14F0-6018-4EBB-26F3-C4BBB04A6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6A2D01A-03A7-BCA1-5688-ADA152C7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254CFA8-586A-922F-AAAD-64D1CF10E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D9AF9F-FBC5-0C55-EF92-8CB1F9AFF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444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12BEBED-EE6A-0053-068F-A2EC6BD65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7E7AF33-E23E-3FFB-8090-A7035DC0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09CF1D1-2AE0-B9E9-A185-54BD8E0C1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43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65A094-23B9-586D-9939-F1D165452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631B6C-63F1-5E91-79A4-0ED8E415A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7F643E0-49EE-B1A4-F076-F894371E7E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2BDA74-12B0-88A7-8A30-ADE9672FF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44CE5B-E66F-C29C-CC29-E2129B483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FE154B-96E0-62D9-13B5-62AB28C85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358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47248F-720D-5C26-7536-26DAF63D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B8524B4-0EC6-34CD-3009-CE7FF07A14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89A326-E5C2-BA66-4DC4-43B310A5F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F0FFDA-6F0A-17C6-F00D-2B0ECFF79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68A0D3-D025-4A60-DD7B-F335CE51F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B39423-D200-9B7A-922D-A353FC985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915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759EF4B-2732-323C-E885-57A334FFE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3D3243-018E-2C14-7FAD-B2DC723D1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020EFF-6D3B-81DE-07D8-AA863AC9D0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2794F-BF98-4239-8509-5B793DA8BBAD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BCD4C6-C505-C527-7745-F6773B009C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FAD08C-C2DB-9F84-A367-92EC6A0410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060BB-C7A9-4458-B8E6-7EEBF673B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021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0C02D05-FA6A-A242-BC3B-24B93879D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698" y="828669"/>
            <a:ext cx="10472603" cy="403297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EE0CE50-F8E6-1F6C-51A1-EC0DEC0B1DAF}"/>
              </a:ext>
            </a:extLst>
          </p:cNvPr>
          <p:cNvSpPr txBox="1"/>
          <p:nvPr/>
        </p:nvSpPr>
        <p:spPr>
          <a:xfrm>
            <a:off x="4337900" y="5075224"/>
            <a:ext cx="35161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Harding"/>
              </a:rPr>
              <a:t>Li </a:t>
            </a:r>
            <a:r>
              <a:rPr lang="en-US" altLang="zh-CN" sz="2800" dirty="0" err="1">
                <a:latin typeface="Harding"/>
              </a:rPr>
              <a:t>Liuyu</a:t>
            </a:r>
            <a:endParaRPr lang="en-US" altLang="zh-CN" sz="2800" dirty="0">
              <a:latin typeface="Harding"/>
            </a:endParaRPr>
          </a:p>
          <a:p>
            <a:pPr algn="ctr"/>
            <a:r>
              <a:rPr lang="en-US" altLang="zh-CN" sz="2800" dirty="0">
                <a:latin typeface="Harding"/>
              </a:rPr>
              <a:t>2024.9.22</a:t>
            </a:r>
            <a:endParaRPr lang="zh-CN" altLang="en-US" sz="2800" dirty="0">
              <a:latin typeface="Harding"/>
            </a:endParaRPr>
          </a:p>
        </p:txBody>
      </p:sp>
    </p:spTree>
    <p:extLst>
      <p:ext uri="{BB962C8B-B14F-4D97-AF65-F5344CB8AC3E}">
        <p14:creationId xmlns:p14="http://schemas.microsoft.com/office/powerpoint/2010/main" val="3454908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715650" y="263951"/>
            <a:ext cx="11190599" cy="1260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latin typeface="Harding"/>
                <a:cs typeface="Arial" panose="020B0604020202090204" pitchFamily="34" charset="0"/>
              </a:rPr>
              <a:t>ELKS1 co-phase separates with LL5β in the recruitment of CLASP2 to the FA vicinity</a:t>
            </a:r>
            <a:endParaRPr lang="zh-CN" altLang="en-US" sz="3600" b="1" dirty="0">
              <a:latin typeface="Harding"/>
              <a:cs typeface="Arial" panose="020B0604020202090204" pitchFamily="34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356F141-0B2B-E421-56A7-93E6E55B19AF}"/>
              </a:ext>
            </a:extLst>
          </p:cNvPr>
          <p:cNvGrpSpPr/>
          <p:nvPr/>
        </p:nvGrpSpPr>
        <p:grpSpPr>
          <a:xfrm>
            <a:off x="418942" y="2115966"/>
            <a:ext cx="11354116" cy="3555343"/>
            <a:chOff x="390209" y="2115966"/>
            <a:chExt cx="11354116" cy="3555343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78CE57D1-D8DC-4141-89B8-619D40E8B2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88714" y="2185700"/>
              <a:ext cx="6555611" cy="3455273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CF0E7CF-DB39-DC29-5389-FC7F9BCB0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0209" y="2115966"/>
              <a:ext cx="4696141" cy="35553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0960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715651" y="263950"/>
            <a:ext cx="10515600" cy="1223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CLASP2 accumulation in ELKS1 and CLIP170 condensates is required for cortical MT targeting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E2D4EBC-2E8D-A171-D7FA-773E739A8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6954" y="1730022"/>
            <a:ext cx="5305265" cy="2310558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4B8403C9-F652-E705-9BC0-5EC37AFBA5B1}"/>
              </a:ext>
            </a:extLst>
          </p:cNvPr>
          <p:cNvGrpSpPr/>
          <p:nvPr/>
        </p:nvGrpSpPr>
        <p:grpSpPr>
          <a:xfrm>
            <a:off x="569441" y="1345775"/>
            <a:ext cx="5871609" cy="5248275"/>
            <a:chOff x="569441" y="1345775"/>
            <a:chExt cx="5871609" cy="5248275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3C18F9E5-BCEB-C86C-0899-F664B09CA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9441" y="1345775"/>
              <a:ext cx="5871609" cy="5248275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38CD492-1926-182B-5229-A961D4229604}"/>
                </a:ext>
              </a:extLst>
            </p:cNvPr>
            <p:cNvSpPr/>
            <p:nvPr/>
          </p:nvSpPr>
          <p:spPr>
            <a:xfrm>
              <a:off x="569441" y="1345775"/>
              <a:ext cx="259234" cy="263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BC5CED-5086-D747-AD62-D990AB0EECD9}"/>
              </a:ext>
            </a:extLst>
          </p:cNvPr>
          <p:cNvGrpSpPr/>
          <p:nvPr/>
        </p:nvGrpSpPr>
        <p:grpSpPr>
          <a:xfrm>
            <a:off x="6420032" y="5488365"/>
            <a:ext cx="5771968" cy="1107996"/>
            <a:chOff x="6420032" y="5316915"/>
            <a:chExt cx="5771968" cy="1107996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B649BBF-879C-6C6D-F60C-94D71CAE7021}"/>
                </a:ext>
              </a:extLst>
            </p:cNvPr>
            <p:cNvSpPr txBox="1"/>
            <p:nvPr/>
          </p:nvSpPr>
          <p:spPr>
            <a:xfrm>
              <a:off x="6886735" y="5316915"/>
              <a:ext cx="530526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0" i="0" dirty="0">
                  <a:solidFill>
                    <a:srgbClr val="222222"/>
                  </a:solidFill>
                  <a:effectLst/>
                  <a:latin typeface="Harding"/>
                </a:rPr>
                <a:t>LL5β accumulates in the ELKS1 condensate by binding to ELKS1 and consequently recruits CLASP2 into condensates.</a:t>
              </a:r>
              <a:endParaRPr lang="zh-CN" altLang="en-US" sz="2200" dirty="0"/>
            </a:p>
          </p:txBody>
        </p:sp>
        <p:sp>
          <p:nvSpPr>
            <p:cNvPr id="17" name="箭头: 下 16">
              <a:extLst>
                <a:ext uri="{FF2B5EF4-FFF2-40B4-BE49-F238E27FC236}">
                  <a16:creationId xmlns:a16="http://schemas.microsoft.com/office/drawing/2014/main" id="{F9336A2D-752D-DF9B-52A7-030EA49A9A17}"/>
                </a:ext>
              </a:extLst>
            </p:cNvPr>
            <p:cNvSpPr/>
            <p:nvPr/>
          </p:nvSpPr>
          <p:spPr>
            <a:xfrm rot="5400000">
              <a:off x="6455743" y="5681874"/>
              <a:ext cx="306655" cy="378078"/>
            </a:xfrm>
            <a:prstGeom prst="downArrow">
              <a:avLst>
                <a:gd name="adj1" fmla="val 37500"/>
                <a:gd name="adj2" fmla="val 50000"/>
              </a:avLst>
            </a:prstGeom>
            <a:noFill/>
            <a:ln w="2857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22EE2385-CDDF-58CE-59D8-18387E2F0787}"/>
              </a:ext>
            </a:extLst>
          </p:cNvPr>
          <p:cNvSpPr txBox="1"/>
          <p:nvPr/>
        </p:nvSpPr>
        <p:spPr>
          <a:xfrm>
            <a:off x="6886735" y="4553843"/>
            <a:ext cx="502904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latin typeface="Harding"/>
                <a:cs typeface="Arial" panose="020B0604020202090204" pitchFamily="34" charset="0"/>
              </a:rPr>
              <a:t>ELKS1 co-phase separates with LL5β in the recruitment of CLASP2 to the FA vicinity.</a:t>
            </a:r>
            <a:endParaRPr lang="zh-CN" altLang="en-US" sz="2200" dirty="0">
              <a:latin typeface="Harding"/>
              <a:cs typeface="Arial" panose="020B0604020202090204" pitchFamily="34" charset="0"/>
            </a:endParaRPr>
          </a:p>
          <a:p>
            <a:endParaRPr lang="zh-CN" altLang="en-US" dirty="0"/>
          </a:p>
        </p:txBody>
      </p:sp>
      <p:sp>
        <p:nvSpPr>
          <p:cNvPr id="21" name="箭头: 下 20">
            <a:extLst>
              <a:ext uri="{FF2B5EF4-FFF2-40B4-BE49-F238E27FC236}">
                <a16:creationId xmlns:a16="http://schemas.microsoft.com/office/drawing/2014/main" id="{D63A3563-78D1-33C8-B5F6-FAB71F37111A}"/>
              </a:ext>
            </a:extLst>
          </p:cNvPr>
          <p:cNvSpPr/>
          <p:nvPr/>
        </p:nvSpPr>
        <p:spPr>
          <a:xfrm rot="10800000">
            <a:off x="9026258" y="4141491"/>
            <a:ext cx="306655" cy="378078"/>
          </a:xfrm>
          <a:prstGeom prst="downArrow">
            <a:avLst>
              <a:gd name="adj1" fmla="val 37500"/>
              <a:gd name="adj2" fmla="val 50000"/>
            </a:avLst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9203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715651" y="263950"/>
            <a:ext cx="10515600" cy="1223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CLASP2 accumulation in ELKS1 and CLIP170 condensates is required for cortical MT targeting</a:t>
            </a:r>
          </a:p>
        </p:txBody>
      </p:sp>
      <p:sp>
        <p:nvSpPr>
          <p:cNvPr id="8" name="内容占位符 3">
            <a:extLst>
              <a:ext uri="{FF2B5EF4-FFF2-40B4-BE49-F238E27FC236}">
                <a16:creationId xmlns:a16="http://schemas.microsoft.com/office/drawing/2014/main" id="{7571D144-BB08-FC36-7747-8282ADC3D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51" y="1487111"/>
            <a:ext cx="10515600" cy="6974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>
                <a:latin typeface="Harding"/>
                <a:cs typeface="Arial" panose="020B0604020202090204" pitchFamily="34" charset="0"/>
              </a:rPr>
              <a:t>CLIP170 also forms condensates and contacts with ELKS1 condensates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CC0631D-7A88-30E7-4803-01BD0E697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012" y="2049584"/>
            <a:ext cx="9411976" cy="440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52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667541" y="293447"/>
            <a:ext cx="10856917" cy="1193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0070C0"/>
                </a:solidFill>
                <a:effectLst/>
                <a:latin typeface="Harding"/>
              </a:rPr>
              <a:t>Competitive</a:t>
            </a:r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 binding to accumulated CLASP2 mediates the stable contact between condensates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8E5835B1-4377-D351-EC56-B104605B5BBD}"/>
              </a:ext>
            </a:extLst>
          </p:cNvPr>
          <p:cNvGrpSpPr/>
          <p:nvPr/>
        </p:nvGrpSpPr>
        <p:grpSpPr>
          <a:xfrm>
            <a:off x="212778" y="1619250"/>
            <a:ext cx="11766443" cy="4133850"/>
            <a:chOff x="158857" y="1571625"/>
            <a:chExt cx="11874286" cy="4191000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A88DCB3C-24D7-9A0F-1927-EDC9DB26FF3F}"/>
                </a:ext>
              </a:extLst>
            </p:cNvPr>
            <p:cNvGrpSpPr/>
            <p:nvPr/>
          </p:nvGrpSpPr>
          <p:grpSpPr>
            <a:xfrm>
              <a:off x="158857" y="2330099"/>
              <a:ext cx="3828914" cy="2527441"/>
              <a:chOff x="158857" y="2330099"/>
              <a:chExt cx="3828914" cy="2527441"/>
            </a:xfrm>
          </p:grpSpPr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905D30D5-664D-BFB1-DF60-7204A0660F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981" r="53273"/>
              <a:stretch/>
            </p:blipFill>
            <p:spPr>
              <a:xfrm>
                <a:off x="158857" y="2330099"/>
                <a:ext cx="3828914" cy="1244984"/>
              </a:xfrm>
              <a:prstGeom prst="rect">
                <a:avLst/>
              </a:prstGeom>
            </p:spPr>
          </p:pic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6869C35F-8814-803D-E7F1-555943542E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52287"/>
              <a:stretch/>
            </p:blipFill>
            <p:spPr>
              <a:xfrm>
                <a:off x="158857" y="3663876"/>
                <a:ext cx="3828914" cy="1193664"/>
              </a:xfrm>
              <a:prstGeom prst="rect">
                <a:avLst/>
              </a:prstGeom>
            </p:spPr>
          </p:pic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593C7C8-F74C-ADA7-C88B-CFA7ED677009}"/>
                </a:ext>
              </a:extLst>
            </p:cNvPr>
            <p:cNvGrpSpPr/>
            <p:nvPr/>
          </p:nvGrpSpPr>
          <p:grpSpPr>
            <a:xfrm>
              <a:off x="3987771" y="1571625"/>
              <a:ext cx="8045372" cy="4191000"/>
              <a:chOff x="3987771" y="1571625"/>
              <a:chExt cx="7750449" cy="4002092"/>
            </a:xfrm>
          </p:grpSpPr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91CF41BC-D247-E648-E4BC-AF6B05C3C7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87771" y="1576448"/>
                <a:ext cx="7750449" cy="3997269"/>
              </a:xfrm>
              <a:prstGeom prst="rect">
                <a:avLst/>
              </a:prstGeom>
            </p:spPr>
          </p:pic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8B4BFD87-1732-98B0-FB4D-652C003E7267}"/>
                  </a:ext>
                </a:extLst>
              </p:cNvPr>
              <p:cNvSpPr/>
              <p:nvPr/>
            </p:nvSpPr>
            <p:spPr>
              <a:xfrm>
                <a:off x="3987771" y="1571625"/>
                <a:ext cx="222279" cy="27622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7476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643486" y="293447"/>
            <a:ext cx="10905027" cy="1193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ELKS1 condensates distal to the cell edge may play a role in navigating MT growth towards the cell edge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7BAC0BA-B38F-6AF0-A3FC-B08F588E1E7D}"/>
              </a:ext>
            </a:extLst>
          </p:cNvPr>
          <p:cNvGrpSpPr/>
          <p:nvPr/>
        </p:nvGrpSpPr>
        <p:grpSpPr>
          <a:xfrm>
            <a:off x="10797048" y="6097869"/>
            <a:ext cx="1195234" cy="461665"/>
            <a:chOff x="7800668" y="4044484"/>
            <a:chExt cx="1269590" cy="536768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9FCD9550-14F6-2692-9E61-87606AFF1EFD}"/>
                </a:ext>
              </a:extLst>
            </p:cNvPr>
            <p:cNvSpPr/>
            <p:nvPr/>
          </p:nvSpPr>
          <p:spPr>
            <a:xfrm>
              <a:off x="7800668" y="4094638"/>
              <a:ext cx="838200" cy="423862"/>
            </a:xfrm>
            <a:custGeom>
              <a:avLst/>
              <a:gdLst>
                <a:gd name="connsiteX0" fmla="*/ 762000 w 838200"/>
                <a:gd name="connsiteY0" fmla="*/ 190500 h 423862"/>
                <a:gd name="connsiteX1" fmla="*/ 571500 w 838200"/>
                <a:gd name="connsiteY1" fmla="*/ 190500 h 423862"/>
                <a:gd name="connsiteX2" fmla="*/ 552450 w 838200"/>
                <a:gd name="connsiteY2" fmla="*/ 171450 h 423862"/>
                <a:gd name="connsiteX3" fmla="*/ 571500 w 838200"/>
                <a:gd name="connsiteY3" fmla="*/ 152400 h 423862"/>
                <a:gd name="connsiteX4" fmla="*/ 762000 w 838200"/>
                <a:gd name="connsiteY4" fmla="*/ 152400 h 423862"/>
                <a:gd name="connsiteX5" fmla="*/ 781050 w 838200"/>
                <a:gd name="connsiteY5" fmla="*/ 171450 h 423862"/>
                <a:gd name="connsiteX6" fmla="*/ 762000 w 838200"/>
                <a:gd name="connsiteY6" fmla="*/ 190500 h 423862"/>
                <a:gd name="connsiteX7" fmla="*/ 762000 w 838200"/>
                <a:gd name="connsiteY7" fmla="*/ 285750 h 423862"/>
                <a:gd name="connsiteX8" fmla="*/ 571500 w 838200"/>
                <a:gd name="connsiteY8" fmla="*/ 285750 h 423862"/>
                <a:gd name="connsiteX9" fmla="*/ 552450 w 838200"/>
                <a:gd name="connsiteY9" fmla="*/ 266700 h 423862"/>
                <a:gd name="connsiteX10" fmla="*/ 571500 w 838200"/>
                <a:gd name="connsiteY10" fmla="*/ 247650 h 423862"/>
                <a:gd name="connsiteX11" fmla="*/ 762000 w 838200"/>
                <a:gd name="connsiteY11" fmla="*/ 247650 h 423862"/>
                <a:gd name="connsiteX12" fmla="*/ 781050 w 838200"/>
                <a:gd name="connsiteY12" fmla="*/ 266700 h 423862"/>
                <a:gd name="connsiteX13" fmla="*/ 762000 w 838200"/>
                <a:gd name="connsiteY13" fmla="*/ 285750 h 423862"/>
                <a:gd name="connsiteX14" fmla="*/ 333375 w 838200"/>
                <a:gd name="connsiteY14" fmla="*/ 361950 h 423862"/>
                <a:gd name="connsiteX15" fmla="*/ 171450 w 838200"/>
                <a:gd name="connsiteY15" fmla="*/ 200025 h 423862"/>
                <a:gd name="connsiteX16" fmla="*/ 333375 w 838200"/>
                <a:gd name="connsiteY16" fmla="*/ 38100 h 423862"/>
                <a:gd name="connsiteX17" fmla="*/ 495300 w 838200"/>
                <a:gd name="connsiteY17" fmla="*/ 200025 h 423862"/>
                <a:gd name="connsiteX18" fmla="*/ 333375 w 838200"/>
                <a:gd name="connsiteY18" fmla="*/ 361950 h 423862"/>
                <a:gd name="connsiteX19" fmla="*/ 66675 w 838200"/>
                <a:gd name="connsiteY19" fmla="*/ 147638 h 423862"/>
                <a:gd name="connsiteX20" fmla="*/ 47625 w 838200"/>
                <a:gd name="connsiteY20" fmla="*/ 128588 h 423862"/>
                <a:gd name="connsiteX21" fmla="*/ 66675 w 838200"/>
                <a:gd name="connsiteY21" fmla="*/ 109538 h 423862"/>
                <a:gd name="connsiteX22" fmla="*/ 85725 w 838200"/>
                <a:gd name="connsiteY22" fmla="*/ 128588 h 423862"/>
                <a:gd name="connsiteX23" fmla="*/ 66675 w 838200"/>
                <a:gd name="connsiteY23" fmla="*/ 147638 h 423862"/>
                <a:gd name="connsiteX24" fmla="*/ 800100 w 838200"/>
                <a:gd name="connsiteY24" fmla="*/ 61913 h 423862"/>
                <a:gd name="connsiteX25" fmla="*/ 781050 w 838200"/>
                <a:gd name="connsiteY25" fmla="*/ 61913 h 423862"/>
                <a:gd name="connsiteX26" fmla="*/ 781050 w 838200"/>
                <a:gd name="connsiteY26" fmla="*/ 76200 h 423862"/>
                <a:gd name="connsiteX27" fmla="*/ 762000 w 838200"/>
                <a:gd name="connsiteY27" fmla="*/ 95250 h 423862"/>
                <a:gd name="connsiteX28" fmla="*/ 742950 w 838200"/>
                <a:gd name="connsiteY28" fmla="*/ 76200 h 423862"/>
                <a:gd name="connsiteX29" fmla="*/ 742950 w 838200"/>
                <a:gd name="connsiteY29" fmla="*/ 61913 h 423862"/>
                <a:gd name="connsiteX30" fmla="*/ 685800 w 838200"/>
                <a:gd name="connsiteY30" fmla="*/ 61913 h 423862"/>
                <a:gd name="connsiteX31" fmla="*/ 685800 w 838200"/>
                <a:gd name="connsiteY31" fmla="*/ 76200 h 423862"/>
                <a:gd name="connsiteX32" fmla="*/ 666750 w 838200"/>
                <a:gd name="connsiteY32" fmla="*/ 95250 h 423862"/>
                <a:gd name="connsiteX33" fmla="*/ 647700 w 838200"/>
                <a:gd name="connsiteY33" fmla="*/ 76200 h 423862"/>
                <a:gd name="connsiteX34" fmla="*/ 647700 w 838200"/>
                <a:gd name="connsiteY34" fmla="*/ 61913 h 423862"/>
                <a:gd name="connsiteX35" fmla="*/ 590550 w 838200"/>
                <a:gd name="connsiteY35" fmla="*/ 61913 h 423862"/>
                <a:gd name="connsiteX36" fmla="*/ 590550 w 838200"/>
                <a:gd name="connsiteY36" fmla="*/ 76200 h 423862"/>
                <a:gd name="connsiteX37" fmla="*/ 571500 w 838200"/>
                <a:gd name="connsiteY37" fmla="*/ 95250 h 423862"/>
                <a:gd name="connsiteX38" fmla="*/ 552450 w 838200"/>
                <a:gd name="connsiteY38" fmla="*/ 76200 h 423862"/>
                <a:gd name="connsiteX39" fmla="*/ 552450 w 838200"/>
                <a:gd name="connsiteY39" fmla="*/ 61913 h 423862"/>
                <a:gd name="connsiteX40" fmla="*/ 478155 w 838200"/>
                <a:gd name="connsiteY40" fmla="*/ 61913 h 423862"/>
                <a:gd name="connsiteX41" fmla="*/ 333375 w 838200"/>
                <a:gd name="connsiteY41" fmla="*/ 0 h 423862"/>
                <a:gd name="connsiteX42" fmla="*/ 188595 w 838200"/>
                <a:gd name="connsiteY42" fmla="*/ 61913 h 423862"/>
                <a:gd name="connsiteX43" fmla="*/ 38100 w 838200"/>
                <a:gd name="connsiteY43" fmla="*/ 61913 h 423862"/>
                <a:gd name="connsiteX44" fmla="*/ 0 w 838200"/>
                <a:gd name="connsiteY44" fmla="*/ 100013 h 423862"/>
                <a:gd name="connsiteX45" fmla="*/ 0 w 838200"/>
                <a:gd name="connsiteY45" fmla="*/ 328613 h 423862"/>
                <a:gd name="connsiteX46" fmla="*/ 38100 w 838200"/>
                <a:gd name="connsiteY46" fmla="*/ 366713 h 423862"/>
                <a:gd name="connsiteX47" fmla="*/ 95250 w 838200"/>
                <a:gd name="connsiteY47" fmla="*/ 366713 h 423862"/>
                <a:gd name="connsiteX48" fmla="*/ 76200 w 838200"/>
                <a:gd name="connsiteY48" fmla="*/ 423863 h 423862"/>
                <a:gd name="connsiteX49" fmla="*/ 133350 w 838200"/>
                <a:gd name="connsiteY49" fmla="*/ 423863 h 423862"/>
                <a:gd name="connsiteX50" fmla="*/ 152400 w 838200"/>
                <a:gd name="connsiteY50" fmla="*/ 366713 h 423862"/>
                <a:gd name="connsiteX51" fmla="*/ 222885 w 838200"/>
                <a:gd name="connsiteY51" fmla="*/ 366713 h 423862"/>
                <a:gd name="connsiteX52" fmla="*/ 443865 w 838200"/>
                <a:gd name="connsiteY52" fmla="*/ 366713 h 423862"/>
                <a:gd name="connsiteX53" fmla="*/ 685800 w 838200"/>
                <a:gd name="connsiteY53" fmla="*/ 366713 h 423862"/>
                <a:gd name="connsiteX54" fmla="*/ 704850 w 838200"/>
                <a:gd name="connsiteY54" fmla="*/ 423863 h 423862"/>
                <a:gd name="connsiteX55" fmla="*/ 762000 w 838200"/>
                <a:gd name="connsiteY55" fmla="*/ 423863 h 423862"/>
                <a:gd name="connsiteX56" fmla="*/ 742950 w 838200"/>
                <a:gd name="connsiteY56" fmla="*/ 366713 h 423862"/>
                <a:gd name="connsiteX57" fmla="*/ 800100 w 838200"/>
                <a:gd name="connsiteY57" fmla="*/ 366713 h 423862"/>
                <a:gd name="connsiteX58" fmla="*/ 838200 w 838200"/>
                <a:gd name="connsiteY58" fmla="*/ 328613 h 423862"/>
                <a:gd name="connsiteX59" fmla="*/ 838200 w 838200"/>
                <a:gd name="connsiteY59" fmla="*/ 100013 h 423862"/>
                <a:gd name="connsiteX60" fmla="*/ 800100 w 838200"/>
                <a:gd name="connsiteY60" fmla="*/ 61913 h 423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38200" h="423862">
                  <a:moveTo>
                    <a:pt x="762000" y="190500"/>
                  </a:moveTo>
                  <a:lnTo>
                    <a:pt x="571500" y="190500"/>
                  </a:lnTo>
                  <a:cubicBezTo>
                    <a:pt x="561023" y="190500"/>
                    <a:pt x="552450" y="181928"/>
                    <a:pt x="552450" y="171450"/>
                  </a:cubicBezTo>
                  <a:cubicBezTo>
                    <a:pt x="552450" y="160973"/>
                    <a:pt x="561023" y="152400"/>
                    <a:pt x="571500" y="152400"/>
                  </a:cubicBezTo>
                  <a:lnTo>
                    <a:pt x="762000" y="152400"/>
                  </a:lnTo>
                  <a:cubicBezTo>
                    <a:pt x="772478" y="152400"/>
                    <a:pt x="781050" y="160973"/>
                    <a:pt x="781050" y="171450"/>
                  </a:cubicBezTo>
                  <a:cubicBezTo>
                    <a:pt x="781050" y="181928"/>
                    <a:pt x="772478" y="190500"/>
                    <a:pt x="762000" y="190500"/>
                  </a:cubicBezTo>
                  <a:close/>
                  <a:moveTo>
                    <a:pt x="762000" y="285750"/>
                  </a:moveTo>
                  <a:lnTo>
                    <a:pt x="571500" y="285750"/>
                  </a:lnTo>
                  <a:cubicBezTo>
                    <a:pt x="561023" y="285750"/>
                    <a:pt x="552450" y="277178"/>
                    <a:pt x="552450" y="266700"/>
                  </a:cubicBezTo>
                  <a:cubicBezTo>
                    <a:pt x="552450" y="256223"/>
                    <a:pt x="561023" y="247650"/>
                    <a:pt x="571500" y="247650"/>
                  </a:cubicBezTo>
                  <a:lnTo>
                    <a:pt x="762000" y="247650"/>
                  </a:lnTo>
                  <a:cubicBezTo>
                    <a:pt x="772478" y="247650"/>
                    <a:pt x="781050" y="256223"/>
                    <a:pt x="781050" y="266700"/>
                  </a:cubicBezTo>
                  <a:cubicBezTo>
                    <a:pt x="781050" y="277178"/>
                    <a:pt x="772478" y="285750"/>
                    <a:pt x="762000" y="285750"/>
                  </a:cubicBezTo>
                  <a:close/>
                  <a:moveTo>
                    <a:pt x="333375" y="361950"/>
                  </a:moveTo>
                  <a:cubicBezTo>
                    <a:pt x="243840" y="361950"/>
                    <a:pt x="171450" y="289560"/>
                    <a:pt x="171450" y="200025"/>
                  </a:cubicBezTo>
                  <a:cubicBezTo>
                    <a:pt x="171450" y="110490"/>
                    <a:pt x="243840" y="38100"/>
                    <a:pt x="333375" y="38100"/>
                  </a:cubicBezTo>
                  <a:cubicBezTo>
                    <a:pt x="422910" y="38100"/>
                    <a:pt x="495300" y="110490"/>
                    <a:pt x="495300" y="200025"/>
                  </a:cubicBezTo>
                  <a:cubicBezTo>
                    <a:pt x="495300" y="289560"/>
                    <a:pt x="422910" y="361950"/>
                    <a:pt x="333375" y="361950"/>
                  </a:cubicBezTo>
                  <a:close/>
                  <a:moveTo>
                    <a:pt x="66675" y="147638"/>
                  </a:moveTo>
                  <a:cubicBezTo>
                    <a:pt x="56197" y="147638"/>
                    <a:pt x="47625" y="139065"/>
                    <a:pt x="47625" y="128588"/>
                  </a:cubicBezTo>
                  <a:cubicBezTo>
                    <a:pt x="47625" y="118110"/>
                    <a:pt x="56197" y="109538"/>
                    <a:pt x="66675" y="109538"/>
                  </a:cubicBezTo>
                  <a:cubicBezTo>
                    <a:pt x="77153" y="109538"/>
                    <a:pt x="85725" y="118110"/>
                    <a:pt x="85725" y="128588"/>
                  </a:cubicBezTo>
                  <a:cubicBezTo>
                    <a:pt x="85725" y="139065"/>
                    <a:pt x="77153" y="147638"/>
                    <a:pt x="66675" y="147638"/>
                  </a:cubicBezTo>
                  <a:close/>
                  <a:moveTo>
                    <a:pt x="800100" y="61913"/>
                  </a:moveTo>
                  <a:lnTo>
                    <a:pt x="781050" y="61913"/>
                  </a:lnTo>
                  <a:lnTo>
                    <a:pt x="781050" y="76200"/>
                  </a:lnTo>
                  <a:cubicBezTo>
                    <a:pt x="781050" y="86678"/>
                    <a:pt x="772478" y="95250"/>
                    <a:pt x="762000" y="95250"/>
                  </a:cubicBezTo>
                  <a:cubicBezTo>
                    <a:pt x="751523" y="95250"/>
                    <a:pt x="742950" y="86678"/>
                    <a:pt x="742950" y="76200"/>
                  </a:cubicBezTo>
                  <a:lnTo>
                    <a:pt x="742950" y="61913"/>
                  </a:lnTo>
                  <a:lnTo>
                    <a:pt x="685800" y="61913"/>
                  </a:lnTo>
                  <a:lnTo>
                    <a:pt x="685800" y="76200"/>
                  </a:lnTo>
                  <a:cubicBezTo>
                    <a:pt x="685800" y="86678"/>
                    <a:pt x="677228" y="95250"/>
                    <a:pt x="666750" y="95250"/>
                  </a:cubicBezTo>
                  <a:cubicBezTo>
                    <a:pt x="656273" y="95250"/>
                    <a:pt x="647700" y="86678"/>
                    <a:pt x="647700" y="76200"/>
                  </a:cubicBezTo>
                  <a:lnTo>
                    <a:pt x="647700" y="61913"/>
                  </a:lnTo>
                  <a:lnTo>
                    <a:pt x="590550" y="61913"/>
                  </a:lnTo>
                  <a:lnTo>
                    <a:pt x="590550" y="76200"/>
                  </a:lnTo>
                  <a:cubicBezTo>
                    <a:pt x="590550" y="86678"/>
                    <a:pt x="581978" y="95250"/>
                    <a:pt x="571500" y="95250"/>
                  </a:cubicBezTo>
                  <a:cubicBezTo>
                    <a:pt x="561023" y="95250"/>
                    <a:pt x="552450" y="86678"/>
                    <a:pt x="552450" y="76200"/>
                  </a:cubicBezTo>
                  <a:lnTo>
                    <a:pt x="552450" y="61913"/>
                  </a:lnTo>
                  <a:lnTo>
                    <a:pt x="478155" y="61913"/>
                  </a:lnTo>
                  <a:cubicBezTo>
                    <a:pt x="440055" y="21908"/>
                    <a:pt x="388620" y="0"/>
                    <a:pt x="333375" y="0"/>
                  </a:cubicBezTo>
                  <a:cubicBezTo>
                    <a:pt x="279083" y="0"/>
                    <a:pt x="226695" y="21908"/>
                    <a:pt x="188595" y="61913"/>
                  </a:cubicBezTo>
                  <a:lnTo>
                    <a:pt x="38100" y="61913"/>
                  </a:lnTo>
                  <a:cubicBezTo>
                    <a:pt x="17145" y="61913"/>
                    <a:pt x="0" y="79057"/>
                    <a:pt x="0" y="100013"/>
                  </a:cubicBezTo>
                  <a:lnTo>
                    <a:pt x="0" y="328613"/>
                  </a:lnTo>
                  <a:cubicBezTo>
                    <a:pt x="0" y="349568"/>
                    <a:pt x="17145" y="366713"/>
                    <a:pt x="38100" y="366713"/>
                  </a:cubicBezTo>
                  <a:lnTo>
                    <a:pt x="95250" y="366713"/>
                  </a:lnTo>
                  <a:lnTo>
                    <a:pt x="76200" y="423863"/>
                  </a:lnTo>
                  <a:lnTo>
                    <a:pt x="133350" y="423863"/>
                  </a:lnTo>
                  <a:lnTo>
                    <a:pt x="152400" y="366713"/>
                  </a:lnTo>
                  <a:lnTo>
                    <a:pt x="222885" y="366713"/>
                  </a:lnTo>
                  <a:cubicBezTo>
                    <a:pt x="289560" y="411480"/>
                    <a:pt x="377190" y="411480"/>
                    <a:pt x="443865" y="366713"/>
                  </a:cubicBezTo>
                  <a:lnTo>
                    <a:pt x="685800" y="366713"/>
                  </a:lnTo>
                  <a:lnTo>
                    <a:pt x="704850" y="423863"/>
                  </a:lnTo>
                  <a:lnTo>
                    <a:pt x="762000" y="423863"/>
                  </a:lnTo>
                  <a:lnTo>
                    <a:pt x="742950" y="366713"/>
                  </a:lnTo>
                  <a:lnTo>
                    <a:pt x="800100" y="366713"/>
                  </a:lnTo>
                  <a:cubicBezTo>
                    <a:pt x="821055" y="366713"/>
                    <a:pt x="838200" y="349568"/>
                    <a:pt x="838200" y="328613"/>
                  </a:cubicBezTo>
                  <a:lnTo>
                    <a:pt x="838200" y="100013"/>
                  </a:lnTo>
                  <a:cubicBezTo>
                    <a:pt x="838200" y="78105"/>
                    <a:pt x="821055" y="61913"/>
                    <a:pt x="800100" y="61913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B8033871-3040-44A9-D09F-5090274CD858}"/>
                </a:ext>
              </a:extLst>
            </p:cNvPr>
            <p:cNvSpPr/>
            <p:nvPr/>
          </p:nvSpPr>
          <p:spPr>
            <a:xfrm>
              <a:off x="8014028" y="4171791"/>
              <a:ext cx="240030" cy="240030"/>
            </a:xfrm>
            <a:custGeom>
              <a:avLst/>
              <a:gdLst>
                <a:gd name="connsiteX0" fmla="*/ 240030 w 240030"/>
                <a:gd name="connsiteY0" fmla="*/ 120015 h 240030"/>
                <a:gd name="connsiteX1" fmla="*/ 120015 w 240030"/>
                <a:gd name="connsiteY1" fmla="*/ 240030 h 240030"/>
                <a:gd name="connsiteX2" fmla="*/ 0 w 240030"/>
                <a:gd name="connsiteY2" fmla="*/ 120015 h 240030"/>
                <a:gd name="connsiteX3" fmla="*/ 120015 w 240030"/>
                <a:gd name="connsiteY3" fmla="*/ 0 h 240030"/>
                <a:gd name="connsiteX4" fmla="*/ 240030 w 240030"/>
                <a:gd name="connsiteY4" fmla="*/ 120015 h 24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030" h="240030">
                  <a:moveTo>
                    <a:pt x="240030" y="120015"/>
                  </a:moveTo>
                  <a:cubicBezTo>
                    <a:pt x="240030" y="186297"/>
                    <a:pt x="186297" y="240030"/>
                    <a:pt x="120015" y="240030"/>
                  </a:cubicBezTo>
                  <a:cubicBezTo>
                    <a:pt x="53733" y="240030"/>
                    <a:pt x="0" y="186297"/>
                    <a:pt x="0" y="120015"/>
                  </a:cubicBezTo>
                  <a:cubicBezTo>
                    <a:pt x="0" y="53733"/>
                    <a:pt x="53733" y="0"/>
                    <a:pt x="120015" y="0"/>
                  </a:cubicBezTo>
                  <a:cubicBezTo>
                    <a:pt x="186297" y="0"/>
                    <a:pt x="240030" y="53733"/>
                    <a:pt x="240030" y="12001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7833718-EDDB-8AC6-AEC6-FA019D65730B}"/>
                </a:ext>
              </a:extLst>
            </p:cNvPr>
            <p:cNvSpPr txBox="1"/>
            <p:nvPr/>
          </p:nvSpPr>
          <p:spPr>
            <a:xfrm>
              <a:off x="8676968" y="4044484"/>
              <a:ext cx="393290" cy="536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latin typeface="Harding"/>
                </a:rPr>
                <a:t>3</a:t>
              </a:r>
              <a:endParaRPr lang="zh-CN" altLang="en-US" sz="2400" b="1" dirty="0">
                <a:latin typeface="Harding"/>
              </a:endParaRPr>
            </a:p>
          </p:txBody>
        </p:sp>
      </p:grpSp>
      <p:sp>
        <p:nvSpPr>
          <p:cNvPr id="12" name="内容占位符 3">
            <a:extLst>
              <a:ext uri="{FF2B5EF4-FFF2-40B4-BE49-F238E27FC236}">
                <a16:creationId xmlns:a16="http://schemas.microsoft.com/office/drawing/2014/main" id="{B5086E45-7A16-ABCD-7B9E-7A4314B1A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4417853"/>
            <a:ext cx="10525125" cy="140437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>
                <a:solidFill>
                  <a:srgbClr val="222222"/>
                </a:solidFill>
                <a:latin typeface="Harding"/>
              </a:rPr>
              <a:t>T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he path of MTs often overlapped with several ELKS1 condensates in a row</a:t>
            </a:r>
            <a:r>
              <a:rPr lang="en-US" altLang="zh-CN" dirty="0">
                <a:solidFill>
                  <a:srgbClr val="222222"/>
                </a:solidFill>
                <a:latin typeface="Harding"/>
              </a:rPr>
              <a:t>,</a:t>
            </a:r>
            <a:r>
              <a:rPr lang="zh-CN" altLang="en-US" dirty="0">
                <a:solidFill>
                  <a:srgbClr val="222222"/>
                </a:solidFill>
                <a:latin typeface="Harding"/>
              </a:rPr>
              <a:t> 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Harding"/>
              </a:rPr>
              <a:t>indicating that the ELKS1 condensates distal to the cell edge may play a role in navigating MT growth towards the cell edge.</a:t>
            </a:r>
            <a:endParaRPr lang="en-US" altLang="zh-CN" sz="4000" dirty="0">
              <a:latin typeface="Harding"/>
              <a:cs typeface="Arial" panose="020B0604020202090204" pitchFamily="34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0BE5070-F8CB-FBD7-83CE-E0780F3C3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06" y="1815415"/>
            <a:ext cx="11020619" cy="234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60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643486" y="293447"/>
            <a:ext cx="10905027" cy="1193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ELKS1 condensates distal to the cell edge may play a role in navigating MT growth towards the cell edge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618E46F-213F-8314-2D02-AB0149C33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16" y="1476362"/>
            <a:ext cx="4704169" cy="50292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42C58CA-B29A-E994-DABC-9DE6C383FA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776" y="1790700"/>
            <a:ext cx="3371205" cy="326707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C45F0D3-41F0-4837-BBC5-34921209ADDE}"/>
              </a:ext>
            </a:extLst>
          </p:cNvPr>
          <p:cNvSpPr txBox="1"/>
          <p:nvPr/>
        </p:nvSpPr>
        <p:spPr>
          <a:xfrm>
            <a:off x="5790037" y="5361364"/>
            <a:ext cx="6401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0" i="0" dirty="0">
                <a:solidFill>
                  <a:srgbClr val="222222"/>
                </a:solidFill>
                <a:effectLst/>
                <a:latin typeface="Harding"/>
              </a:rPr>
              <a:t>anisotropic distribution 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latin typeface="Harding"/>
                <a:sym typeface="Wingdings" panose="05000000000000000000" pitchFamily="2" charset="2"/>
              </a:rPr>
              <a:t> 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latin typeface="Harding"/>
              </a:rPr>
              <a:t>isotropic distribution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72074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D19423FF-96C7-8E77-7F4F-1A3CD371FB7D}"/>
              </a:ext>
            </a:extLst>
          </p:cNvPr>
          <p:cNvSpPr txBox="1">
            <a:spLocks/>
          </p:cNvSpPr>
          <p:nvPr/>
        </p:nvSpPr>
        <p:spPr>
          <a:xfrm>
            <a:off x="643486" y="293447"/>
            <a:ext cx="10905027" cy="1193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How to regulate the contact and detachment of MT plus end and ELKS1 condensates?</a:t>
            </a: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319F16EE-0180-55D6-B17E-7DF6B0BD8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8611" y="1919979"/>
            <a:ext cx="5176290" cy="1877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600" b="1" dirty="0">
                <a:latin typeface="Harding"/>
                <a:cs typeface="Arial" panose="020B0604020202090204" pitchFamily="34" charset="0"/>
              </a:rPr>
              <a:t>Given: </a:t>
            </a:r>
            <a:r>
              <a:rPr lang="en-US" altLang="zh-CN" sz="2600" b="0" i="0" dirty="0">
                <a:solidFill>
                  <a:srgbClr val="222222"/>
                </a:solidFill>
                <a:effectLst/>
                <a:latin typeface="Harding"/>
              </a:rPr>
              <a:t>a high level of CLASP2 is required for the stable contact between the CLIP170 and ELKS1 condensates</a:t>
            </a:r>
          </a:p>
          <a:p>
            <a:pPr marL="0" indent="0">
              <a:buNone/>
            </a:pPr>
            <a:endParaRPr lang="en-US" altLang="zh-CN" sz="2200" dirty="0">
              <a:solidFill>
                <a:srgbClr val="222222"/>
              </a:solidFill>
              <a:latin typeface="Harding"/>
              <a:cs typeface="Arial" panose="020B0604020202090204" pitchFamily="34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EE7784F-F3E1-43F0-70A7-7A61FE914ED5}"/>
              </a:ext>
            </a:extLst>
          </p:cNvPr>
          <p:cNvGrpSpPr/>
          <p:nvPr/>
        </p:nvGrpSpPr>
        <p:grpSpPr>
          <a:xfrm>
            <a:off x="7795663" y="3581494"/>
            <a:ext cx="3910562" cy="1602950"/>
            <a:chOff x="7357513" y="3581494"/>
            <a:chExt cx="3910562" cy="1602950"/>
          </a:xfrm>
        </p:grpSpPr>
        <p:sp>
          <p:nvSpPr>
            <p:cNvPr id="11" name="箭头: 下 10">
              <a:extLst>
                <a:ext uri="{FF2B5EF4-FFF2-40B4-BE49-F238E27FC236}">
                  <a16:creationId xmlns:a16="http://schemas.microsoft.com/office/drawing/2014/main" id="{739AF16F-0C9F-F2BE-23CF-ECDCEC6B326C}"/>
                </a:ext>
              </a:extLst>
            </p:cNvPr>
            <p:cNvSpPr/>
            <p:nvPr/>
          </p:nvSpPr>
          <p:spPr>
            <a:xfrm>
              <a:off x="9000339" y="3581494"/>
              <a:ext cx="422542" cy="497184"/>
            </a:xfrm>
            <a:prstGeom prst="downArrow">
              <a:avLst>
                <a:gd name="adj1" fmla="val 37500"/>
                <a:gd name="adj2" fmla="val 50000"/>
              </a:avLst>
            </a:prstGeom>
            <a:noFill/>
            <a:ln w="2857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5C537B4-8B0A-F338-1E99-89709D08D823}"/>
                </a:ext>
              </a:extLst>
            </p:cNvPr>
            <p:cNvSpPr txBox="1"/>
            <p:nvPr/>
          </p:nvSpPr>
          <p:spPr>
            <a:xfrm>
              <a:off x="7357513" y="4230337"/>
              <a:ext cx="391056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Harding"/>
                  <a:cs typeface="Arial" panose="020B0604020202090204" pitchFamily="34" charset="0"/>
                </a:rPr>
                <a:t>To find a mechanism that regulates CLASP2 levels</a:t>
              </a: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D1797328-7A03-ABC6-1D00-08E8C6E38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5" y="1710221"/>
            <a:ext cx="6713444" cy="417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262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643486" y="175463"/>
            <a:ext cx="10905027" cy="1193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0070C0"/>
                </a:solidFill>
                <a:effectLst/>
                <a:latin typeface="Harding"/>
              </a:rPr>
              <a:t>Phosphorylation</a:t>
            </a:r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 of CLASP2 controls the detachment of MT plus end from ELKS1 condensate for the directional growth of MTs</a:t>
            </a:r>
          </a:p>
        </p:txBody>
      </p:sp>
      <p:sp>
        <p:nvSpPr>
          <p:cNvPr id="2" name="内容占位符 3">
            <a:extLst>
              <a:ext uri="{FF2B5EF4-FFF2-40B4-BE49-F238E27FC236}">
                <a16:creationId xmlns:a16="http://schemas.microsoft.com/office/drawing/2014/main" id="{10C9EDAC-34CA-6E7D-139A-472D4BB07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85" y="1326732"/>
            <a:ext cx="12300989" cy="21548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1" dirty="0">
                <a:latin typeface="Harding"/>
                <a:cs typeface="Arial" panose="020B0604020202090204" pitchFamily="34" charset="0"/>
              </a:rPr>
              <a:t>Given: </a:t>
            </a:r>
            <a:r>
              <a:rPr lang="en-US" altLang="zh-CN" sz="2400" dirty="0">
                <a:latin typeface="Harding"/>
                <a:cs typeface="Arial" panose="020B0604020202090204" pitchFamily="34" charset="0"/>
              </a:rPr>
              <a:t>1. 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latin typeface="Harding"/>
              </a:rPr>
              <a:t>CLASPs can be phosphorylated by GSK3β</a:t>
            </a:r>
          </a:p>
          <a:p>
            <a:pPr marL="0" indent="0">
              <a:buNone/>
            </a:pPr>
            <a:r>
              <a:rPr lang="en-US" altLang="zh-CN" sz="2400" dirty="0">
                <a:latin typeface="Harding"/>
                <a:cs typeface="Arial" panose="020B0604020202090204" pitchFamily="34" charset="0"/>
              </a:rPr>
              <a:t>             2. </a:t>
            </a:r>
            <a:r>
              <a:rPr lang="en-US" altLang="zh-CN" sz="2400" dirty="0" err="1">
                <a:solidFill>
                  <a:srgbClr val="222222"/>
                </a:solidFill>
                <a:latin typeface="Harding"/>
                <a:cs typeface="Arial" panose="020B0604020202090204" pitchFamily="34" charset="0"/>
              </a:rPr>
              <a:t>P</a:t>
            </a:r>
            <a:r>
              <a:rPr lang="en-US" altLang="zh-CN" sz="2400" b="0" i="0" dirty="0" err="1">
                <a:solidFill>
                  <a:srgbClr val="222222"/>
                </a:solidFill>
                <a:effectLst/>
                <a:latin typeface="Harding"/>
              </a:rPr>
              <a:t>hosphomimetic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latin typeface="Harding"/>
              </a:rPr>
              <a:t> mutant of CLASP2 leads to directionless MT </a:t>
            </a:r>
            <a:r>
              <a:rPr lang="en-US" altLang="zh-CN" sz="2400" dirty="0">
                <a:solidFill>
                  <a:srgbClr val="222222"/>
                </a:solidFill>
                <a:latin typeface="Harding"/>
                <a:cs typeface="Arial" panose="020B0604020202090204" pitchFamily="34" charset="0"/>
              </a:rPr>
              <a:t>growth</a:t>
            </a:r>
          </a:p>
          <a:p>
            <a:pPr marL="0" indent="0">
              <a:buNone/>
            </a:pPr>
            <a:r>
              <a:rPr lang="en-US" altLang="zh-CN" sz="2400" b="1" i="0" dirty="0">
                <a:solidFill>
                  <a:srgbClr val="222222"/>
                </a:solidFill>
                <a:effectLst/>
                <a:latin typeface="Harding"/>
              </a:rPr>
              <a:t>Inference: </a:t>
            </a:r>
            <a:r>
              <a:rPr lang="en-US" altLang="zh-CN" sz="2400" dirty="0">
                <a:solidFill>
                  <a:srgbClr val="222222"/>
                </a:solidFill>
                <a:latin typeface="Harding"/>
              </a:rPr>
              <a:t>P</a:t>
            </a:r>
            <a:r>
              <a:rPr lang="en-US" altLang="zh-CN" sz="2400" b="0" i="0" dirty="0">
                <a:solidFill>
                  <a:srgbClr val="222222"/>
                </a:solidFill>
                <a:effectLst/>
                <a:latin typeface="Harding"/>
              </a:rPr>
              <a:t>hosphorylation of CLASP2 may inhibit its accumulation in the ELKS1 phase</a:t>
            </a:r>
            <a:endParaRPr lang="en-US" altLang="zh-CN" sz="2400" dirty="0">
              <a:latin typeface="Harding"/>
              <a:cs typeface="Arial" panose="020B060402020209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FC40D622-F323-D54E-DCF2-CF0E0D052044}"/>
              </a:ext>
            </a:extLst>
          </p:cNvPr>
          <p:cNvGrpSpPr/>
          <p:nvPr/>
        </p:nvGrpSpPr>
        <p:grpSpPr>
          <a:xfrm>
            <a:off x="1427723" y="2803390"/>
            <a:ext cx="4442868" cy="3924300"/>
            <a:chOff x="1204233" y="2803390"/>
            <a:chExt cx="4442868" cy="392430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BE22D365-4EAC-B9A1-8A51-64C817C6B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4233" y="2803390"/>
              <a:ext cx="4442868" cy="3924300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3EADD81-A4D9-7FB7-ED44-8314510EFBAD}"/>
                </a:ext>
              </a:extLst>
            </p:cNvPr>
            <p:cNvSpPr/>
            <p:nvPr/>
          </p:nvSpPr>
          <p:spPr>
            <a:xfrm>
              <a:off x="1204233" y="2803390"/>
              <a:ext cx="209550" cy="2476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62C61E9F-70BC-D622-EDC1-9251B5808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2547" y="3241024"/>
            <a:ext cx="3700151" cy="304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381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>
            <a:extLst>
              <a:ext uri="{FF2B5EF4-FFF2-40B4-BE49-F238E27FC236}">
                <a16:creationId xmlns:a16="http://schemas.microsoft.com/office/drawing/2014/main" id="{11149D2F-20CF-1723-9E80-06D540B23BA1}"/>
              </a:ext>
            </a:extLst>
          </p:cNvPr>
          <p:cNvGrpSpPr/>
          <p:nvPr/>
        </p:nvGrpSpPr>
        <p:grpSpPr>
          <a:xfrm>
            <a:off x="569218" y="1703592"/>
            <a:ext cx="11402807" cy="2447925"/>
            <a:chOff x="569218" y="1703592"/>
            <a:chExt cx="11402807" cy="244792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CA32A19-8914-E497-DF9D-7F4296CC8C65}"/>
                </a:ext>
              </a:extLst>
            </p:cNvPr>
            <p:cNvGrpSpPr/>
            <p:nvPr/>
          </p:nvGrpSpPr>
          <p:grpSpPr>
            <a:xfrm>
              <a:off x="569218" y="1703592"/>
              <a:ext cx="4676775" cy="2447925"/>
              <a:chOff x="775980" y="1654430"/>
              <a:chExt cx="4676775" cy="2447925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5B74A05D-94F0-F301-21AF-9497C3CD79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980" y="1654430"/>
                <a:ext cx="2085975" cy="2447925"/>
              </a:xfrm>
              <a:prstGeom prst="rect">
                <a:avLst/>
              </a:prstGeom>
            </p:spPr>
          </p:pic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C480F86-6F6D-6108-8CFD-39825BC856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61955" y="1664262"/>
                <a:ext cx="2590800" cy="1638300"/>
              </a:xfrm>
              <a:prstGeom prst="rect">
                <a:avLst/>
              </a:prstGeom>
            </p:spPr>
          </p:pic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8DB3209C-1DF3-6C5B-1D47-2E7762AB482B}"/>
                </a:ext>
              </a:extLst>
            </p:cNvPr>
            <p:cNvGrpSpPr/>
            <p:nvPr/>
          </p:nvGrpSpPr>
          <p:grpSpPr>
            <a:xfrm>
              <a:off x="5358292" y="2158663"/>
              <a:ext cx="6613733" cy="954107"/>
              <a:chOff x="5358292" y="1794869"/>
              <a:chExt cx="6613733" cy="954107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9C9A4011-8DD1-A282-E4A8-448DE44A3BFE}"/>
                  </a:ext>
                </a:extLst>
              </p:cNvPr>
              <p:cNvGrpSpPr/>
              <p:nvPr/>
            </p:nvGrpSpPr>
            <p:grpSpPr>
              <a:xfrm>
                <a:off x="5358292" y="2009354"/>
                <a:ext cx="2743204" cy="523220"/>
                <a:chOff x="5574886" y="1917002"/>
                <a:chExt cx="2743204" cy="523220"/>
              </a:xfrm>
            </p:grpSpPr>
            <p:sp>
              <p:nvSpPr>
                <p:cNvPr id="11" name="箭头: 下 10">
                  <a:extLst>
                    <a:ext uri="{FF2B5EF4-FFF2-40B4-BE49-F238E27FC236}">
                      <a16:creationId xmlns:a16="http://schemas.microsoft.com/office/drawing/2014/main" id="{6B240677-0108-73E1-5981-5D2149762A86}"/>
                    </a:ext>
                  </a:extLst>
                </p:cNvPr>
                <p:cNvSpPr/>
                <p:nvPr/>
              </p:nvSpPr>
              <p:spPr>
                <a:xfrm rot="16200000">
                  <a:off x="5609302" y="1918056"/>
                  <a:ext cx="452282" cy="521113"/>
                </a:xfrm>
                <a:prstGeom prst="downArrow">
                  <a:avLst>
                    <a:gd name="adj1" fmla="val 37500"/>
                    <a:gd name="adj2" fmla="val 50000"/>
                  </a:avLst>
                </a:prstGeom>
                <a:noFill/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4F46E0AE-03F5-90CE-134F-F1E1DE32041E}"/>
                    </a:ext>
                  </a:extLst>
                </p:cNvPr>
                <p:cNvSpPr txBox="1"/>
                <p:nvPr/>
              </p:nvSpPr>
              <p:spPr>
                <a:xfrm>
                  <a:off x="6218131" y="1917002"/>
                  <a:ext cx="2011469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>
                      <a:latin typeface="Harding"/>
                    </a:rPr>
                    <a:t>CLASP2 level </a:t>
                  </a:r>
                  <a:endParaRPr lang="zh-CN" altLang="en-US" sz="2800" dirty="0">
                    <a:latin typeface="Harding"/>
                  </a:endParaRPr>
                </a:p>
              </p:txBody>
            </p:sp>
            <p:cxnSp>
              <p:nvCxnSpPr>
                <p:cNvPr id="14" name="直接箭头连接符 13">
                  <a:extLst>
                    <a:ext uri="{FF2B5EF4-FFF2-40B4-BE49-F238E27FC236}">
                      <a16:creationId xmlns:a16="http://schemas.microsoft.com/office/drawing/2014/main" id="{C68DD68C-C080-EBA5-D18D-BDD32D055D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318090" y="1952471"/>
                  <a:ext cx="0" cy="452283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箭头: 下 17">
                <a:extLst>
                  <a:ext uri="{FF2B5EF4-FFF2-40B4-BE49-F238E27FC236}">
                    <a16:creationId xmlns:a16="http://schemas.microsoft.com/office/drawing/2014/main" id="{56183001-AA9B-2DEA-A7D8-C4CD4807A599}"/>
                  </a:ext>
                </a:extLst>
              </p:cNvPr>
              <p:cNvSpPr/>
              <p:nvPr/>
            </p:nvSpPr>
            <p:spPr>
              <a:xfrm rot="16200000">
                <a:off x="8416129" y="2012230"/>
                <a:ext cx="452282" cy="521113"/>
              </a:xfrm>
              <a:prstGeom prst="downArrow">
                <a:avLst>
                  <a:gd name="adj1" fmla="val 37500"/>
                  <a:gd name="adj2" fmla="val 50000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117779CA-D34D-49FE-4B20-AD4EA61212FB}"/>
                  </a:ext>
                </a:extLst>
              </p:cNvPr>
              <p:cNvSpPr txBox="1"/>
              <p:nvPr/>
            </p:nvSpPr>
            <p:spPr>
              <a:xfrm>
                <a:off x="8902827" y="1794869"/>
                <a:ext cx="3069198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latin typeface="Harding"/>
                  </a:rPr>
                  <a:t>Charge-mediated prevention</a:t>
                </a:r>
                <a:endParaRPr lang="zh-CN" altLang="en-US" sz="2800" dirty="0">
                  <a:latin typeface="Harding"/>
                </a:endParaRPr>
              </a:p>
            </p:txBody>
          </p:sp>
        </p:grp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294B91D8-6477-F845-EA43-DC8BE50956C6}"/>
              </a:ext>
            </a:extLst>
          </p:cNvPr>
          <p:cNvSpPr txBox="1"/>
          <p:nvPr/>
        </p:nvSpPr>
        <p:spPr>
          <a:xfrm>
            <a:off x="792745" y="4171703"/>
            <a:ext cx="11189111" cy="1965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0" i="0" dirty="0">
                <a:solidFill>
                  <a:srgbClr val="222222"/>
                </a:solidFill>
                <a:effectLst/>
                <a:latin typeface="Harding"/>
              </a:rPr>
              <a:t>However, CLASP2</a:t>
            </a:r>
            <a:r>
              <a:rPr lang="en-US" altLang="zh-CN" sz="2800" b="0" i="0" baseline="30000" dirty="0">
                <a:solidFill>
                  <a:srgbClr val="222222"/>
                </a:solidFill>
                <a:effectLst/>
                <a:latin typeface="Harding"/>
              </a:rPr>
              <a:t>8S/D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Harding"/>
              </a:rPr>
              <a:t> still accumulated in the CLIP170 condensate with a normal level, which indicates that the phosphorylation-dependent inhibition of CLASP2 accumulation in the condensed phase is </a:t>
            </a:r>
            <a:r>
              <a:rPr lang="en-US" altLang="zh-CN" sz="2800" b="0" i="0" dirty="0">
                <a:solidFill>
                  <a:srgbClr val="0070C0"/>
                </a:solidFill>
                <a:effectLst/>
                <a:latin typeface="Harding"/>
              </a:rPr>
              <a:t>selective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Harding"/>
              </a:rPr>
              <a:t>.</a:t>
            </a:r>
            <a:endParaRPr lang="zh-CN" altLang="en-US" sz="2800" dirty="0"/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AD29F0F9-C115-3115-E42B-199EE0DFC7CD}"/>
              </a:ext>
            </a:extLst>
          </p:cNvPr>
          <p:cNvSpPr txBox="1">
            <a:spLocks/>
          </p:cNvSpPr>
          <p:nvPr/>
        </p:nvSpPr>
        <p:spPr>
          <a:xfrm>
            <a:off x="643486" y="293447"/>
            <a:ext cx="10905027" cy="1193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0070C0"/>
                </a:solidFill>
                <a:effectLst/>
                <a:latin typeface="Harding"/>
              </a:rPr>
              <a:t>Phosphorylation</a:t>
            </a:r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 of CLASP2 controls the detachment of MT plus end from ELKS1 condensate for the directional growth of MTs</a:t>
            </a:r>
          </a:p>
        </p:txBody>
      </p:sp>
    </p:spTree>
    <p:extLst>
      <p:ext uri="{BB962C8B-B14F-4D97-AF65-F5344CB8AC3E}">
        <p14:creationId xmlns:p14="http://schemas.microsoft.com/office/powerpoint/2010/main" val="1028276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3">
            <a:extLst>
              <a:ext uri="{FF2B5EF4-FFF2-40B4-BE49-F238E27FC236}">
                <a16:creationId xmlns:a16="http://schemas.microsoft.com/office/drawing/2014/main" id="{10C9EDAC-34CA-6E7D-139A-472D4BB07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199" y="1886543"/>
            <a:ext cx="11652278" cy="9826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dirty="0">
                <a:latin typeface="Harding"/>
                <a:cs typeface="Arial" panose="020B0604020202090204" pitchFamily="34" charset="0"/>
              </a:rPr>
              <a:t>Cell edge: low GSK3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β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  <a:cs typeface="Arial" panose="020B0604020202090204" pitchFamily="34" charset="0"/>
              </a:rPr>
              <a:t> </a:t>
            </a:r>
            <a:r>
              <a:rPr lang="en-US" altLang="zh-CN" dirty="0">
                <a:latin typeface="Harding"/>
                <a:cs typeface="Arial" panose="020B0604020202090204" pitchFamily="34" charset="0"/>
              </a:rPr>
              <a:t>–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  <a:cs typeface="Arial" panose="020B0604020202090204" pitchFamily="34" charset="0"/>
              </a:rPr>
              <a:t> h</a:t>
            </a:r>
            <a:r>
              <a:rPr lang="en-US" altLang="zh-CN" dirty="0">
                <a:latin typeface="Harding"/>
                <a:cs typeface="Arial" panose="020B0604020202090204" pitchFamily="34" charset="0"/>
              </a:rPr>
              <a:t>igh CLASP2 – stable contact – MT anchoring</a:t>
            </a:r>
          </a:p>
          <a:p>
            <a:pPr marL="0" indent="0">
              <a:buNone/>
            </a:pPr>
            <a:r>
              <a:rPr lang="en-US" altLang="zh-CN" dirty="0">
                <a:latin typeface="Harding"/>
                <a:cs typeface="Arial" panose="020B0604020202090204" pitchFamily="34" charset="0"/>
              </a:rPr>
              <a:t>Cell interior: high GSK3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β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  <a:cs typeface="Arial" panose="020B0604020202090204" pitchFamily="34" charset="0"/>
              </a:rPr>
              <a:t> </a:t>
            </a:r>
            <a:r>
              <a:rPr lang="en-US" altLang="zh-CN" dirty="0">
                <a:latin typeface="Harding"/>
                <a:cs typeface="Arial" panose="020B0604020202090204" pitchFamily="34" charset="0"/>
              </a:rPr>
              <a:t>– low CLASP2 – dynamic contact – MT navigation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D941F71-F9E2-4D05-EA1B-1949CE067363}"/>
              </a:ext>
            </a:extLst>
          </p:cNvPr>
          <p:cNvSpPr txBox="1">
            <a:spLocks/>
          </p:cNvSpPr>
          <p:nvPr/>
        </p:nvSpPr>
        <p:spPr>
          <a:xfrm>
            <a:off x="643486" y="293447"/>
            <a:ext cx="10905027" cy="1193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0070C0"/>
                </a:solidFill>
                <a:effectLst/>
                <a:latin typeface="Harding"/>
              </a:rPr>
              <a:t>Phosphorylation</a:t>
            </a:r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 of CLASP2 controls the detachment of MT plus end from ELKS1 condensate for the directional growth of MTs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13A4AF2-9841-0654-AAC7-57C3A5A9B0BB}"/>
              </a:ext>
            </a:extLst>
          </p:cNvPr>
          <p:cNvGrpSpPr/>
          <p:nvPr/>
        </p:nvGrpSpPr>
        <p:grpSpPr>
          <a:xfrm>
            <a:off x="233361" y="3393762"/>
            <a:ext cx="11725275" cy="2219965"/>
            <a:chOff x="304800" y="3375609"/>
            <a:chExt cx="11725275" cy="2219965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012DC6B0-27BD-A19E-944C-825FBAC25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800" y="3375609"/>
              <a:ext cx="7500939" cy="2219965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D7D54300-60F9-1DA8-BCCE-25D9CFEF6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88246" y="3497280"/>
              <a:ext cx="4141829" cy="2069010"/>
            </a:xfrm>
            <a:prstGeom prst="rect">
              <a:avLst/>
            </a:prstGeom>
          </p:spPr>
        </p:pic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21806044-B1B8-939E-69E8-F6DAAA2C8A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8513" y="6230714"/>
            <a:ext cx="555135" cy="47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152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4CDB6F-655E-3FCC-2B60-95369C1B0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950"/>
            <a:ext cx="10515600" cy="986652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latin typeface="Harding"/>
                <a:cs typeface="Arial" panose="020B0604020202090204" pitchFamily="34" charset="0"/>
              </a:rPr>
              <a:t>Navigation and Targeting of MT</a:t>
            </a:r>
            <a:endParaRPr lang="zh-CN" altLang="en-US" sz="3600" b="1" dirty="0">
              <a:latin typeface="Harding"/>
              <a:cs typeface="Arial" panose="020B0604020202090204" pitchFamily="34" charset="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06CE549-5448-5C06-E578-BA4E528632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271" y="1328537"/>
            <a:ext cx="9013458" cy="5070070"/>
          </a:xfrm>
        </p:spPr>
      </p:pic>
    </p:spTree>
    <p:extLst>
      <p:ext uri="{BB962C8B-B14F-4D97-AF65-F5344CB8AC3E}">
        <p14:creationId xmlns:p14="http://schemas.microsoft.com/office/powerpoint/2010/main" val="19547198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2226480" y="1502812"/>
            <a:ext cx="7739040" cy="32265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8000" b="1" i="0" dirty="0">
                <a:solidFill>
                  <a:srgbClr val="222222"/>
                </a:solidFill>
                <a:effectLst/>
                <a:latin typeface="Harding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28337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1124433" y="1728953"/>
            <a:ext cx="9943134" cy="32265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8000" b="1" i="0" dirty="0">
                <a:solidFill>
                  <a:srgbClr val="222222"/>
                </a:solidFill>
                <a:effectLst/>
                <a:latin typeface="Harding"/>
              </a:rPr>
              <a:t>THANKS FOR LISTENING</a:t>
            </a:r>
          </a:p>
        </p:txBody>
      </p:sp>
    </p:spTree>
    <p:extLst>
      <p:ext uri="{BB962C8B-B14F-4D97-AF65-F5344CB8AC3E}">
        <p14:creationId xmlns:p14="http://schemas.microsoft.com/office/powerpoint/2010/main" val="3016604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4CDB6F-655E-3FCC-2B60-95369C1B0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950"/>
            <a:ext cx="10515600" cy="986652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latin typeface="Harding"/>
                <a:cs typeface="Arial" panose="020B0604020202090204" pitchFamily="34" charset="0"/>
              </a:rPr>
              <a:t>Main Character - CLASP</a:t>
            </a:r>
            <a:endParaRPr lang="zh-CN" altLang="en-US" sz="3600" b="1" dirty="0">
              <a:latin typeface="Harding"/>
              <a:cs typeface="Arial" panose="020B0604020202090204" pitchFamily="34" charset="0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29FD96-1981-68B3-4B5A-0A187FA9E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1968"/>
            <a:ext cx="10515600" cy="4351338"/>
          </a:xfrm>
        </p:spPr>
        <p:txBody>
          <a:bodyPr/>
          <a:lstStyle/>
          <a:p>
            <a:r>
              <a:rPr lang="en-US" altLang="zh-CN" sz="3200" dirty="0">
                <a:latin typeface="Harding"/>
                <a:cs typeface="Arial" panose="020B0604020202090204" pitchFamily="34" charset="0"/>
              </a:rPr>
              <a:t>CLASP (CLIP-associated proteins)</a:t>
            </a:r>
          </a:p>
          <a:p>
            <a:r>
              <a:rPr lang="en-US" altLang="zh-CN" sz="3200" dirty="0">
                <a:latin typeface="Harding"/>
                <a:cs typeface="Arial" panose="020B0604020202090204" pitchFamily="34" charset="0"/>
              </a:rPr>
              <a:t>Locate at MT plus end, maintain MT growth</a:t>
            </a:r>
          </a:p>
          <a:p>
            <a:r>
              <a:rPr lang="en-US" altLang="zh-CN" sz="3200" dirty="0">
                <a:latin typeface="Harding"/>
                <a:cs typeface="Arial" panose="020B0604020202090204" pitchFamily="34" charset="0"/>
              </a:rPr>
              <a:t>Its TOG4 domain interacts with different proteins to </a:t>
            </a:r>
            <a:r>
              <a:rPr lang="en-US" altLang="zh-CN" sz="3200" i="0" dirty="0">
                <a:solidFill>
                  <a:srgbClr val="222222"/>
                </a:solidFill>
                <a:effectLst/>
                <a:latin typeface="Harding"/>
                <a:cs typeface="Arial" panose="020B0604020202090204" pitchFamily="34" charset="0"/>
              </a:rPr>
              <a:t>regulate the localization of MT in various cellular compartments</a:t>
            </a:r>
            <a:endParaRPr lang="en-US" altLang="zh-CN" sz="3200" dirty="0">
              <a:latin typeface="Harding"/>
              <a:cs typeface="Arial" panose="020B0604020202090204" pitchFamily="34" charset="0"/>
            </a:endParaRPr>
          </a:p>
          <a:p>
            <a:endParaRPr lang="zh-CN" altLang="en-US" dirty="0">
              <a:latin typeface="Sitka Text" panose="02000505000000020004" pitchFamily="2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3BAEC76-15C1-7F91-0F8E-1E4F475ECC78}"/>
              </a:ext>
            </a:extLst>
          </p:cNvPr>
          <p:cNvGrpSpPr>
            <a:grpSpLocks noChangeAspect="1"/>
          </p:cNvGrpSpPr>
          <p:nvPr/>
        </p:nvGrpSpPr>
        <p:grpSpPr>
          <a:xfrm>
            <a:off x="1642429" y="3811057"/>
            <a:ext cx="8907142" cy="2382547"/>
            <a:chOff x="1766151" y="2904388"/>
            <a:chExt cx="7886700" cy="2109592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FCF4CC62-F871-D736-EB83-19F37E19F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66151" y="2904388"/>
              <a:ext cx="7886700" cy="2105025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5220BC7-C6B2-AF2F-E68A-C132B4B070C7}"/>
                </a:ext>
              </a:extLst>
            </p:cNvPr>
            <p:cNvSpPr/>
            <p:nvPr/>
          </p:nvSpPr>
          <p:spPr>
            <a:xfrm>
              <a:off x="3864990" y="4429518"/>
              <a:ext cx="527901" cy="5844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7849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4CDB6F-655E-3FCC-2B60-95369C1B0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950"/>
            <a:ext cx="10515600" cy="986652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latin typeface="Harding"/>
                <a:cs typeface="Arial" panose="020B0604020202090204" pitchFamily="34" charset="0"/>
              </a:rPr>
              <a:t>Common Binding Domain – TBM</a:t>
            </a:r>
            <a:endParaRPr lang="zh-CN" altLang="en-US" sz="3600" b="1" dirty="0">
              <a:latin typeface="Harding"/>
              <a:cs typeface="Arial" panose="020B0604020202090204" pitchFamily="34" charset="0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29FD96-1981-68B3-4B5A-0A187FA9E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0602"/>
            <a:ext cx="10515600" cy="2154803"/>
          </a:xfrm>
        </p:spPr>
        <p:txBody>
          <a:bodyPr/>
          <a:lstStyle/>
          <a:p>
            <a:r>
              <a:rPr lang="en-US" altLang="zh-CN" sz="3200" dirty="0">
                <a:latin typeface="Harding"/>
                <a:cs typeface="Arial" panose="020B0604020202090204" pitchFamily="34" charset="0"/>
              </a:rPr>
              <a:t>TBM</a:t>
            </a:r>
            <a:r>
              <a:rPr lang="en-US" altLang="zh-CN" sz="4400" b="1" dirty="0">
                <a:latin typeface="Harding"/>
                <a:cs typeface="Arial" panose="020B0604020202090204" pitchFamily="34" charset="0"/>
              </a:rPr>
              <a:t> </a:t>
            </a:r>
            <a:r>
              <a:rPr lang="en-US" altLang="zh-CN" sz="3200" dirty="0">
                <a:latin typeface="Harding"/>
                <a:cs typeface="Arial" panose="020B0604020202090204" pitchFamily="34" charset="0"/>
              </a:rPr>
              <a:t>(</a:t>
            </a:r>
            <a:r>
              <a:rPr lang="en-US" altLang="zh-CN" sz="3200" i="0" dirty="0">
                <a:solidFill>
                  <a:srgbClr val="222222"/>
                </a:solidFill>
                <a:effectLst/>
                <a:latin typeface="Harding"/>
              </a:rPr>
              <a:t>TOG4-binding motif</a:t>
            </a:r>
            <a:r>
              <a:rPr lang="en-US" altLang="zh-CN" sz="3200" dirty="0">
                <a:latin typeface="Harding"/>
                <a:cs typeface="Arial" panose="020B0604020202090204" pitchFamily="34" charset="0"/>
              </a:rPr>
              <a:t>)</a:t>
            </a:r>
          </a:p>
          <a:p>
            <a:r>
              <a:rPr lang="en-US" altLang="zh-CN" dirty="0">
                <a:solidFill>
                  <a:srgbClr val="222222"/>
                </a:solidFill>
                <a:latin typeface="Harding"/>
              </a:rPr>
              <a:t>P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roteins containing TBMs show the propensity to form condensates</a:t>
            </a:r>
            <a:endParaRPr lang="zh-CN" altLang="en-US" dirty="0">
              <a:latin typeface="Sitka Text" panose="02000505000000020004" pitchFamily="2" charset="0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99761E2-1A10-F83E-C593-59242ADAFD85}"/>
              </a:ext>
            </a:extLst>
          </p:cNvPr>
          <p:cNvGrpSpPr/>
          <p:nvPr/>
        </p:nvGrpSpPr>
        <p:grpSpPr>
          <a:xfrm>
            <a:off x="838200" y="2836895"/>
            <a:ext cx="10519751" cy="3260814"/>
            <a:chOff x="913614" y="2865176"/>
            <a:chExt cx="10519751" cy="3260814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C825B5E7-DA55-E823-E7CE-AD693FCF8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84836" y="2997724"/>
              <a:ext cx="4648529" cy="2995719"/>
            </a:xfrm>
            <a:prstGeom prst="rect">
              <a:avLst/>
            </a:prstGeom>
          </p:spPr>
        </p:pic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9D077F3B-90ED-0E03-80AE-3B60F851F9F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13614" y="2865176"/>
              <a:ext cx="5257800" cy="3260814"/>
              <a:chOff x="1312487" y="3230050"/>
              <a:chExt cx="5653922" cy="3537535"/>
            </a:xfrm>
          </p:grpSpPr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7A1FFCD6-56A0-024C-19CB-2ADDC79378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12487" y="3230050"/>
                <a:ext cx="5653922" cy="3537535"/>
              </a:xfrm>
              <a:prstGeom prst="rect">
                <a:avLst/>
              </a:prstGeom>
            </p:spPr>
          </p:pic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500AD378-CFF3-B516-B2D3-758B1E8E3676}"/>
                  </a:ext>
                </a:extLst>
              </p:cNvPr>
              <p:cNvSpPr/>
              <p:nvPr/>
            </p:nvSpPr>
            <p:spPr>
              <a:xfrm>
                <a:off x="1312487" y="3299338"/>
                <a:ext cx="583985" cy="4148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8147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4CDB6F-655E-3FCC-2B60-95369C1B0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651" y="263950"/>
            <a:ext cx="10515600" cy="75414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latin typeface="Harding"/>
                <a:cs typeface="Arial" panose="020B0604020202090204" pitchFamily="34" charset="0"/>
              </a:rPr>
              <a:t>Structural Analysis of Interactions</a:t>
            </a:r>
            <a:endParaRPr lang="zh-CN" altLang="en-US" sz="3600" b="1" dirty="0">
              <a:latin typeface="Harding"/>
              <a:cs typeface="Arial" panose="020B0604020202090204" pitchFamily="34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85E0B6C-236D-1C9B-8DB9-7797C708763D}"/>
              </a:ext>
            </a:extLst>
          </p:cNvPr>
          <p:cNvGrpSpPr>
            <a:grpSpLocks noChangeAspect="1"/>
          </p:cNvGrpSpPr>
          <p:nvPr/>
        </p:nvGrpSpPr>
        <p:grpSpPr>
          <a:xfrm>
            <a:off x="913047" y="1250602"/>
            <a:ext cx="8810475" cy="5343448"/>
            <a:chOff x="2039777" y="757276"/>
            <a:chExt cx="9320552" cy="576449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97E880CF-1D50-C51C-E9D6-9C57EFC0E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39777" y="757276"/>
              <a:ext cx="9320552" cy="5764490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B73BFC7-EF2A-9580-3CA1-973067BAB530}"/>
                </a:ext>
              </a:extLst>
            </p:cNvPr>
            <p:cNvSpPr/>
            <p:nvPr/>
          </p:nvSpPr>
          <p:spPr>
            <a:xfrm rot="2226400">
              <a:off x="2928780" y="4420746"/>
              <a:ext cx="1004419" cy="736009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3B95D3C7-75DB-1441-0E47-3A6D4D89F830}"/>
                </a:ext>
              </a:extLst>
            </p:cNvPr>
            <p:cNvSpPr/>
            <p:nvPr/>
          </p:nvSpPr>
          <p:spPr>
            <a:xfrm rot="2226400">
              <a:off x="6210447" y="4340528"/>
              <a:ext cx="1037202" cy="814187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5108FD8B-9FCA-7CDB-69A5-B6EAA39CEA57}"/>
                </a:ext>
              </a:extLst>
            </p:cNvPr>
            <p:cNvSpPr/>
            <p:nvPr/>
          </p:nvSpPr>
          <p:spPr>
            <a:xfrm rot="2226400">
              <a:off x="9545160" y="4340528"/>
              <a:ext cx="1037202" cy="814187"/>
            </a:xfrm>
            <a:prstGeom prst="ellipse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16855D95-B5D3-7CD9-2566-33FA873457AC}"/>
                </a:ext>
              </a:extLst>
            </p:cNvPr>
            <p:cNvSpPr/>
            <p:nvPr/>
          </p:nvSpPr>
          <p:spPr>
            <a:xfrm rot="1392510">
              <a:off x="2913843" y="5254924"/>
              <a:ext cx="1004419" cy="550825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3D1A6BBA-7159-18C7-57A8-0A756667BA6F}"/>
                </a:ext>
              </a:extLst>
            </p:cNvPr>
            <p:cNvSpPr/>
            <p:nvPr/>
          </p:nvSpPr>
          <p:spPr>
            <a:xfrm rot="1392510">
              <a:off x="6265454" y="5228027"/>
              <a:ext cx="1004419" cy="525792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B198CAFD-59FE-36AE-C963-F743D031DF91}"/>
                </a:ext>
              </a:extLst>
            </p:cNvPr>
            <p:cNvSpPr/>
            <p:nvPr/>
          </p:nvSpPr>
          <p:spPr>
            <a:xfrm rot="1392510">
              <a:off x="9467529" y="5199689"/>
              <a:ext cx="1004419" cy="525792"/>
            </a:xfrm>
            <a:prstGeom prst="ellipse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8D17246E-766C-42BF-9CB6-BEDDD96933F5}"/>
              </a:ext>
            </a:extLst>
          </p:cNvPr>
          <p:cNvSpPr txBox="1"/>
          <p:nvPr/>
        </p:nvSpPr>
        <p:spPr>
          <a:xfrm>
            <a:off x="9864357" y="1879072"/>
            <a:ext cx="195134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634FB"/>
                </a:solidFill>
                <a:latin typeface="Harding"/>
              </a:rPr>
              <a:t>L1467</a:t>
            </a:r>
            <a:r>
              <a:rPr lang="en-US" altLang="zh-CN" sz="2800" dirty="0">
                <a:solidFill>
                  <a:srgbClr val="D1C363"/>
                </a:solidFill>
                <a:latin typeface="Harding"/>
              </a:rPr>
              <a:t>-F443</a:t>
            </a:r>
          </a:p>
          <a:p>
            <a:r>
              <a:rPr lang="en-US" altLang="zh-CN" sz="2800" dirty="0">
                <a:latin typeface="Harding"/>
              </a:rPr>
              <a:t>           </a:t>
            </a:r>
            <a:r>
              <a:rPr lang="en-US" altLang="zh-CN" sz="2800" dirty="0">
                <a:solidFill>
                  <a:srgbClr val="5CA74D"/>
                </a:solidFill>
                <a:latin typeface="Harding"/>
              </a:rPr>
              <a:t>-F727</a:t>
            </a:r>
          </a:p>
          <a:p>
            <a:r>
              <a:rPr lang="en-US" altLang="zh-CN" sz="2800" dirty="0">
                <a:latin typeface="Harding"/>
              </a:rPr>
              <a:t>           </a:t>
            </a:r>
            <a:r>
              <a:rPr lang="en-US" altLang="zh-CN" sz="2800" dirty="0">
                <a:solidFill>
                  <a:srgbClr val="4171D4"/>
                </a:solidFill>
                <a:latin typeface="Harding"/>
              </a:rPr>
              <a:t>-F537</a:t>
            </a:r>
          </a:p>
          <a:p>
            <a:endParaRPr lang="en-US" altLang="zh-CN" sz="2800" dirty="0">
              <a:latin typeface="Harding"/>
            </a:endParaRPr>
          </a:p>
          <a:p>
            <a:r>
              <a:rPr lang="en-US" altLang="zh-CN" sz="2800" dirty="0">
                <a:solidFill>
                  <a:srgbClr val="F634FB"/>
                </a:solidFill>
                <a:latin typeface="Harding"/>
              </a:rPr>
              <a:t>R1435</a:t>
            </a:r>
            <a:r>
              <a:rPr lang="en-US" altLang="zh-CN" sz="2800" dirty="0">
                <a:solidFill>
                  <a:srgbClr val="D1C363"/>
                </a:solidFill>
                <a:latin typeface="Harding"/>
              </a:rPr>
              <a:t>-E447</a:t>
            </a:r>
          </a:p>
          <a:p>
            <a:r>
              <a:rPr lang="en-US" altLang="zh-CN" sz="2800" dirty="0">
                <a:latin typeface="Harding"/>
              </a:rPr>
              <a:t>           </a:t>
            </a:r>
            <a:r>
              <a:rPr lang="en-US" altLang="zh-CN" sz="2800" dirty="0">
                <a:solidFill>
                  <a:srgbClr val="5CA74D"/>
                </a:solidFill>
                <a:latin typeface="Harding"/>
              </a:rPr>
              <a:t>-E731</a:t>
            </a:r>
          </a:p>
          <a:p>
            <a:r>
              <a:rPr lang="en-US" altLang="zh-CN" sz="2800" dirty="0">
                <a:latin typeface="Harding"/>
              </a:rPr>
              <a:t>           </a:t>
            </a:r>
            <a:r>
              <a:rPr lang="en-US" altLang="zh-CN" sz="2800" dirty="0">
                <a:solidFill>
                  <a:srgbClr val="4171D4"/>
                </a:solidFill>
                <a:latin typeface="Harding"/>
              </a:rPr>
              <a:t>-E541</a:t>
            </a:r>
            <a:endParaRPr lang="en-US" altLang="zh-CN" dirty="0">
              <a:solidFill>
                <a:srgbClr val="4171D4"/>
              </a:solidFill>
              <a:latin typeface="Harding"/>
            </a:endParaRPr>
          </a:p>
        </p:txBody>
      </p:sp>
    </p:spTree>
    <p:extLst>
      <p:ext uri="{BB962C8B-B14F-4D97-AF65-F5344CB8AC3E}">
        <p14:creationId xmlns:p14="http://schemas.microsoft.com/office/powerpoint/2010/main" val="3174461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72F7D8C-85EB-EC3C-8CF1-C30F2A4D7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1273" y="1067841"/>
            <a:ext cx="7169453" cy="5554490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8E2EB28F-6A3C-2FFA-5F42-83CC11EC8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651" y="263950"/>
            <a:ext cx="10515600" cy="75414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latin typeface="Harding"/>
                <a:cs typeface="Arial" panose="020B0604020202090204" pitchFamily="34" charset="0"/>
              </a:rPr>
              <a:t>E and F play key roles in interactions</a:t>
            </a:r>
            <a:endParaRPr lang="zh-CN" altLang="en-US" sz="3600" b="1" dirty="0">
              <a:latin typeface="Harding"/>
              <a:cs typeface="Arial" panose="020B0604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2705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651737" y="163366"/>
            <a:ext cx="11322379" cy="970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i="0" dirty="0">
                <a:solidFill>
                  <a:srgbClr val="222222"/>
                </a:solidFill>
                <a:effectLst/>
                <a:latin typeface="Harding"/>
              </a:rPr>
              <a:t>TOG4/TBM interaction is essential for CLASP2 targeting in cells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9B27FF7-C1C8-8F7C-AA03-7BC4D7B69DDC}"/>
              </a:ext>
            </a:extLst>
          </p:cNvPr>
          <p:cNvGrpSpPr/>
          <p:nvPr/>
        </p:nvGrpSpPr>
        <p:grpSpPr>
          <a:xfrm>
            <a:off x="419100" y="932214"/>
            <a:ext cx="11276655" cy="5554946"/>
            <a:chOff x="419100" y="932214"/>
            <a:chExt cx="11276655" cy="555494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DE69C02-DFD2-40CD-A3F7-FF7658C34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100" y="1206807"/>
              <a:ext cx="5521775" cy="5280353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86FBC97D-B7FA-C6A3-C396-5245D8CC9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60361" y="932214"/>
              <a:ext cx="5635394" cy="5518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9986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715651" y="263950"/>
            <a:ext cx="10515600" cy="754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latin typeface="Harding"/>
                <a:cs typeface="Arial" panose="020B0604020202090204" pitchFamily="34" charset="0"/>
              </a:rPr>
              <a:t>ELKS1 and LL5β recruit CLASP2 to FA </a:t>
            </a:r>
            <a:endParaRPr lang="zh-CN" altLang="en-US" sz="3600" b="1" dirty="0">
              <a:latin typeface="Harding"/>
              <a:cs typeface="Arial" panose="020B060402020209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25A07A0-B2D5-25CA-20E6-4CD29F2BB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194" y="1610319"/>
            <a:ext cx="9401612" cy="2735538"/>
          </a:xfrm>
          <a:prstGeom prst="rect">
            <a:avLst/>
          </a:prstGeom>
        </p:spPr>
      </p:pic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FF4E948-E20E-7121-C1F2-3356875F1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355" y="4596563"/>
            <a:ext cx="10515600" cy="1037321"/>
          </a:xfrm>
        </p:spPr>
        <p:txBody>
          <a:bodyPr/>
          <a:lstStyle/>
          <a:p>
            <a:r>
              <a:rPr lang="en-US" altLang="zh-CN" dirty="0">
                <a:latin typeface="Harding"/>
                <a:cs typeface="Arial" panose="020B0604020202090204" pitchFamily="34" charset="0"/>
              </a:rPr>
              <a:t>CMSC:</a:t>
            </a:r>
            <a:r>
              <a:rPr lang="zh-CN" altLang="en-US" dirty="0">
                <a:latin typeface="Harding"/>
                <a:cs typeface="Arial" panose="020B0604020202090204" pitchFamily="34" charset="0"/>
              </a:rPr>
              <a:t>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cortical MT stabilizing complex</a:t>
            </a:r>
          </a:p>
          <a:p>
            <a:r>
              <a:rPr lang="en-US" altLang="zh-CN" b="0" i="0" dirty="0">
                <a:solidFill>
                  <a:srgbClr val="222222"/>
                </a:solidFill>
                <a:effectLst/>
                <a:latin typeface="Harding"/>
              </a:rPr>
              <a:t>ELKS1 may accumulate LL5β and CLASP2 via LLPS</a:t>
            </a:r>
            <a:endParaRPr lang="en-US" altLang="zh-CN" sz="4000" dirty="0">
              <a:latin typeface="Harding"/>
              <a:cs typeface="Arial" panose="020B0604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397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0D0ADB42-576B-24DC-F20B-8B2E6CD67052}"/>
              </a:ext>
            </a:extLst>
          </p:cNvPr>
          <p:cNvSpPr txBox="1">
            <a:spLocks/>
          </p:cNvSpPr>
          <p:nvPr/>
        </p:nvSpPr>
        <p:spPr>
          <a:xfrm>
            <a:off x="715651" y="263950"/>
            <a:ext cx="10515600" cy="754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latin typeface="Harding"/>
                <a:cs typeface="Arial" panose="020B0604020202090204" pitchFamily="34" charset="0"/>
              </a:rPr>
              <a:t>ELKS1 co-phase separates with LL5β</a:t>
            </a:r>
            <a:endParaRPr lang="zh-CN" altLang="en-US" sz="3600" b="1" dirty="0">
              <a:latin typeface="Harding"/>
              <a:cs typeface="Arial" panose="020B060402020209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59C00EB-DFC9-1120-5234-8677ED421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486" y="1018095"/>
            <a:ext cx="7219580" cy="549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331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1470</TotalTime>
  <Words>1091</Words>
  <Application>Microsoft Office PowerPoint</Application>
  <PresentationFormat>宽屏</PresentationFormat>
  <Paragraphs>96</Paragraphs>
  <Slides>21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Harding</vt:lpstr>
      <vt:lpstr>等线</vt:lpstr>
      <vt:lpstr>等线 Light</vt:lpstr>
      <vt:lpstr>Arial</vt:lpstr>
      <vt:lpstr>Sitka Text</vt:lpstr>
      <vt:lpstr>Wingdings</vt:lpstr>
      <vt:lpstr>Office 主题​​</vt:lpstr>
      <vt:lpstr>PowerPoint 演示文稿</vt:lpstr>
      <vt:lpstr>Navigation and Targeting of MT</vt:lpstr>
      <vt:lpstr>Main Character - CLASP</vt:lpstr>
      <vt:lpstr>Common Binding Domain – TBM</vt:lpstr>
      <vt:lpstr>Structural Analysis of Interactions</vt:lpstr>
      <vt:lpstr>E and F play key roles in interactions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Mr.Teeee</dc:creator>
  <cp:lastModifiedBy>Mr.Teeee</cp:lastModifiedBy>
  <cp:revision>74</cp:revision>
  <dcterms:created xsi:type="dcterms:W3CDTF">2024-09-21T07:10:12Z</dcterms:created>
  <dcterms:modified xsi:type="dcterms:W3CDTF">2024-09-22T07:45:23Z</dcterms:modified>
</cp:coreProperties>
</file>

<file path=docProps/thumbnail.jpeg>
</file>